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0"/>
  </p:notesMasterIdLst>
  <p:handoutMasterIdLst>
    <p:handoutMasterId r:id="rId51"/>
  </p:handoutMasterIdLst>
  <p:sldIdLst>
    <p:sldId id="256" r:id="rId6"/>
    <p:sldId id="553" r:id="rId7"/>
    <p:sldId id="579" r:id="rId8"/>
    <p:sldId id="562" r:id="rId9"/>
    <p:sldId id="572" r:id="rId10"/>
    <p:sldId id="573" r:id="rId11"/>
    <p:sldId id="575" r:id="rId12"/>
    <p:sldId id="576" r:id="rId13"/>
    <p:sldId id="577" r:id="rId14"/>
    <p:sldId id="574" r:id="rId15"/>
    <p:sldId id="554" r:id="rId16"/>
    <p:sldId id="555" r:id="rId17"/>
    <p:sldId id="570" r:id="rId18"/>
    <p:sldId id="556" r:id="rId19"/>
    <p:sldId id="578" r:id="rId20"/>
    <p:sldId id="557" r:id="rId21"/>
    <p:sldId id="559" r:id="rId22"/>
    <p:sldId id="560" r:id="rId23"/>
    <p:sldId id="561" r:id="rId24"/>
    <p:sldId id="563" r:id="rId25"/>
    <p:sldId id="564" r:id="rId26"/>
    <p:sldId id="565" r:id="rId27"/>
    <p:sldId id="566" r:id="rId28"/>
    <p:sldId id="567" r:id="rId29"/>
    <p:sldId id="568" r:id="rId30"/>
    <p:sldId id="569" r:id="rId31"/>
    <p:sldId id="571" r:id="rId32"/>
    <p:sldId id="580" r:id="rId33"/>
    <p:sldId id="581" r:id="rId34"/>
    <p:sldId id="582" r:id="rId35"/>
    <p:sldId id="584" r:id="rId36"/>
    <p:sldId id="585" r:id="rId37"/>
    <p:sldId id="591" r:id="rId38"/>
    <p:sldId id="586" r:id="rId39"/>
    <p:sldId id="587" r:id="rId40"/>
    <p:sldId id="588" r:id="rId41"/>
    <p:sldId id="589" r:id="rId42"/>
    <p:sldId id="590" r:id="rId43"/>
    <p:sldId id="592" r:id="rId44"/>
    <p:sldId id="593" r:id="rId45"/>
    <p:sldId id="594" r:id="rId46"/>
    <p:sldId id="595" r:id="rId47"/>
    <p:sldId id="558" r:id="rId48"/>
    <p:sldId id="583" r:id="rId4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55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19" autoAdjust="0"/>
    <p:restoredTop sz="94660" autoAdjust="0"/>
  </p:normalViewPr>
  <p:slideViewPr>
    <p:cSldViewPr>
      <p:cViewPr>
        <p:scale>
          <a:sx n="125" d="100"/>
          <a:sy n="125" d="100"/>
        </p:scale>
        <p:origin x="-1554" y="-80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3" d="100"/>
          <a:sy n="73" d="100"/>
        </p:scale>
        <p:origin x="-281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1239B3-3F86-464C-AD52-4C8E8D1A8CEF}" type="datetimeFigureOut">
              <a:rPr lang="en-US" smtClean="0"/>
              <a:t>7/25/2017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D1362F-8E5B-436D-B2E4-DB7BA9138DF8}" type="slidenum">
              <a:rPr lang="en-US" smtClean="0"/>
              <a:t>‹N°›</a:t>
            </a:fld>
            <a:endParaRPr lang="en-US"/>
          </a:p>
        </p:txBody>
      </p:sp>
    </p:spTree>
    <p:extLst>
      <p:ext uri="{BB962C8B-B14F-4D97-AF65-F5344CB8AC3E}">
        <p14:creationId xmlns:p14="http://schemas.microsoft.com/office/powerpoint/2010/main" val="2050544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81CE09-9ECD-49EF-AF45-E6F2F88FB914}" type="datetimeFigureOut">
              <a:rPr lang="en-US" smtClean="0"/>
              <a:t>7/25/2017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31DA39-B701-4013-BEA5-4A5743C77841}" type="slidenum">
              <a:rPr lang="en-US" smtClean="0"/>
              <a:t>‹N°›</a:t>
            </a:fld>
            <a:endParaRPr lang="en-US"/>
          </a:p>
        </p:txBody>
      </p:sp>
    </p:spTree>
    <p:extLst>
      <p:ext uri="{BB962C8B-B14F-4D97-AF65-F5344CB8AC3E}">
        <p14:creationId xmlns:p14="http://schemas.microsoft.com/office/powerpoint/2010/main" val="1463476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800350"/>
            <a:ext cx="9144000" cy="685800"/>
          </a:xfrm>
          <a:prstGeom prst="rect">
            <a:avLst/>
          </a:prstGeom>
        </p:spPr>
        <p:txBody>
          <a:bodyPr>
            <a:normAutofit/>
          </a:bodyPr>
          <a:lstStyle>
            <a:lvl1pPr algn="ctr">
              <a:defRPr sz="4000" baseline="0">
                <a:solidFill>
                  <a:schemeClr val="bg1"/>
                </a:solidFill>
              </a:defRPr>
            </a:lvl1pPr>
          </a:lstStyle>
          <a:p>
            <a:r>
              <a:rPr lang="en-US" dirty="0" smtClean="0"/>
              <a:t>Title Page</a:t>
            </a:r>
            <a:endParaRPr lang="en-US" dirty="0"/>
          </a:p>
        </p:txBody>
      </p:sp>
      <p:sp>
        <p:nvSpPr>
          <p:cNvPr id="3" name="Subtitle 2"/>
          <p:cNvSpPr>
            <a:spLocks noGrp="1"/>
          </p:cNvSpPr>
          <p:nvPr>
            <p:ph type="subTitle" idx="1"/>
          </p:nvPr>
        </p:nvSpPr>
        <p:spPr>
          <a:xfrm>
            <a:off x="0" y="3543300"/>
            <a:ext cx="9144000" cy="1028700"/>
          </a:xfrm>
        </p:spPr>
        <p:txBody>
          <a:bodyPr/>
          <a:lstStyle>
            <a:lvl1pPr marL="0" indent="0" algn="ctr">
              <a:buNone/>
              <a:defRPr baseline="0">
                <a:solidFill>
                  <a:schemeClr val="bg1">
                    <a:lumMod val="75000"/>
                  </a:schemeClr>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10" name="Straight Connector 9"/>
          <p:cNvCxnSpPr/>
          <p:nvPr userDrawn="1"/>
        </p:nvCxnSpPr>
        <p:spPr>
          <a:xfrm>
            <a:off x="1028700" y="3429000"/>
            <a:ext cx="7086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32250" y="234588"/>
            <a:ext cx="2306550" cy="2366983"/>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2800" y="4602969"/>
            <a:ext cx="1689832" cy="511976"/>
          </a:xfrm>
          <a:prstGeom prst="rect">
            <a:avLst/>
          </a:prstGeom>
        </p:spPr>
      </p:pic>
      <p:sp>
        <p:nvSpPr>
          <p:cNvPr id="11" name="TextBox 10"/>
          <p:cNvSpPr txBox="1"/>
          <p:nvPr userDrawn="1"/>
        </p:nvSpPr>
        <p:spPr>
          <a:xfrm>
            <a:off x="0" y="4735846"/>
            <a:ext cx="2971800" cy="246221"/>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bg1"/>
                </a:solidFill>
              </a:rPr>
              <a:t>Internal Use Only</a:t>
            </a: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6605" y="4630357"/>
            <a:ext cx="457200" cy="457200"/>
          </a:xfrm>
          <a:prstGeom prst="rect">
            <a:avLst/>
          </a:prstGeom>
        </p:spPr>
      </p:pic>
    </p:spTree>
    <p:extLst>
      <p:ext uri="{BB962C8B-B14F-4D97-AF65-F5344CB8AC3E}">
        <p14:creationId xmlns:p14="http://schemas.microsoft.com/office/powerpoint/2010/main" val="10108465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28650"/>
            <a:ext cx="5486400" cy="29170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544508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28650"/>
            <a:ext cx="5486400" cy="29170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919090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5792" y="781788"/>
            <a:ext cx="1932416" cy="1866162"/>
          </a:xfrm>
          <a:prstGeom prst="rect">
            <a:avLst/>
          </a:prstGeom>
        </p:spPr>
      </p:pic>
      <p:sp>
        <p:nvSpPr>
          <p:cNvPr id="2" name="Title 1"/>
          <p:cNvSpPr>
            <a:spLocks noGrp="1"/>
          </p:cNvSpPr>
          <p:nvPr>
            <p:ph type="ctrTitle" hasCustomPrompt="1"/>
          </p:nvPr>
        </p:nvSpPr>
        <p:spPr>
          <a:xfrm>
            <a:off x="0" y="2923794"/>
            <a:ext cx="9144000" cy="571500"/>
          </a:xfrm>
          <a:prstGeom prst="rect">
            <a:avLst/>
          </a:prstGeom>
        </p:spPr>
        <p:txBody>
          <a:bodyPr>
            <a:normAutofit/>
          </a:bodyPr>
          <a:lstStyle>
            <a:lvl1pPr algn="ctr">
              <a:defRPr sz="4000" baseline="0">
                <a:solidFill>
                  <a:schemeClr val="accent6"/>
                </a:solidFill>
              </a:defRPr>
            </a:lvl1pPr>
          </a:lstStyle>
          <a:p>
            <a:r>
              <a:rPr lang="en-US" dirty="0" smtClean="0"/>
              <a:t>Option 2 - Title Page</a:t>
            </a:r>
            <a:endParaRPr lang="en-US" dirty="0"/>
          </a:p>
        </p:txBody>
      </p:sp>
      <p:sp>
        <p:nvSpPr>
          <p:cNvPr id="3" name="Subtitle 2"/>
          <p:cNvSpPr>
            <a:spLocks noGrp="1"/>
          </p:cNvSpPr>
          <p:nvPr>
            <p:ph type="subTitle" idx="1"/>
          </p:nvPr>
        </p:nvSpPr>
        <p:spPr>
          <a:xfrm>
            <a:off x="0" y="3666744"/>
            <a:ext cx="9144000" cy="962406"/>
          </a:xfrm>
        </p:spPr>
        <p:txBody>
          <a:bodyPr/>
          <a:lstStyle>
            <a:lvl1pPr marL="0" indent="0" algn="ctr">
              <a:buNone/>
              <a:defRPr baseline="0">
                <a:solidFill>
                  <a:schemeClr val="tx1">
                    <a:lumMod val="65000"/>
                    <a:lumOff val="35000"/>
                  </a:schemeClr>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10" name="Straight Connector 9"/>
          <p:cNvCxnSpPr/>
          <p:nvPr userDrawn="1"/>
        </p:nvCxnSpPr>
        <p:spPr>
          <a:xfrm>
            <a:off x="1028700" y="3552444"/>
            <a:ext cx="7086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3902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714500"/>
            <a:ext cx="9144000" cy="571500"/>
          </a:xfrm>
          <a:prstGeom prst="rect">
            <a:avLst/>
          </a:prstGeom>
        </p:spPr>
        <p:txBody>
          <a:bodyPr>
            <a:normAutofit/>
          </a:bodyPr>
          <a:lstStyle>
            <a:lvl1pPr algn="ctr">
              <a:defRPr sz="4000" baseline="0">
                <a:solidFill>
                  <a:schemeClr val="accent6"/>
                </a:solidFill>
              </a:defRPr>
            </a:lvl1pPr>
          </a:lstStyle>
          <a:p>
            <a:r>
              <a:rPr lang="en-US" dirty="0" smtClean="0"/>
              <a:t>Section Title Page</a:t>
            </a:r>
            <a:endParaRPr lang="en-US" dirty="0"/>
          </a:p>
        </p:txBody>
      </p:sp>
      <p:sp>
        <p:nvSpPr>
          <p:cNvPr id="3" name="Subtitle 2"/>
          <p:cNvSpPr>
            <a:spLocks noGrp="1"/>
          </p:cNvSpPr>
          <p:nvPr>
            <p:ph type="subTitle" idx="1" hasCustomPrompt="1"/>
          </p:nvPr>
        </p:nvSpPr>
        <p:spPr>
          <a:xfrm>
            <a:off x="0" y="2457450"/>
            <a:ext cx="9144000" cy="962406"/>
          </a:xfrm>
        </p:spPr>
        <p:txBody>
          <a:bodyPr/>
          <a:lstStyle>
            <a:lvl1pPr marL="0" indent="0" algn="ctr">
              <a:buNone/>
              <a:defRPr baseline="0">
                <a:solidFill>
                  <a:schemeClr val="tx1">
                    <a:lumMod val="65000"/>
                    <a:lumOff val="35000"/>
                  </a:schemeClr>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Section subtitle style</a:t>
            </a:r>
            <a:endParaRPr lang="en-US" dirty="0"/>
          </a:p>
        </p:txBody>
      </p:sp>
      <p:cxnSp>
        <p:nvCxnSpPr>
          <p:cNvPr id="10" name="Straight Connector 9"/>
          <p:cNvCxnSpPr/>
          <p:nvPr userDrawn="1"/>
        </p:nvCxnSpPr>
        <p:spPr>
          <a:xfrm>
            <a:off x="1028700" y="2343150"/>
            <a:ext cx="7086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9105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solidFill>
                  <a:schemeClr val="accent6"/>
                </a:solidFill>
              </a:defRPr>
            </a:lvl1pPr>
            <a:lvl2pPr>
              <a:defRPr>
                <a:solidFill>
                  <a:schemeClr val="tx1">
                    <a:lumMod val="65000"/>
                    <a:lumOff val="35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3"/>
          <p:cNvSpPr>
            <a:spLocks noGrp="1"/>
          </p:cNvSpPr>
          <p:nvPr>
            <p:ph type="title" hasCustomPrompt="1"/>
          </p:nvPr>
        </p:nvSpPr>
        <p:spPr>
          <a:xfrm>
            <a:off x="155448" y="0"/>
            <a:ext cx="8229600" cy="571500"/>
          </a:xfrm>
          <a:prstGeom prst="rect">
            <a:avLst/>
          </a:prstGeom>
        </p:spPr>
        <p:txBody>
          <a:bodyPr vert="horz" lIns="91440" tIns="45720" rIns="91440" bIns="45720" rtlCol="0" anchor="ctr">
            <a:normAutofit/>
          </a:bodyPr>
          <a:lstStyle>
            <a:lvl1pPr>
              <a:defRPr>
                <a:solidFill>
                  <a:schemeClr val="bg1"/>
                </a:solidFill>
              </a:defRPr>
            </a:lvl1pPr>
          </a:lstStyle>
          <a:p>
            <a:r>
              <a:rPr lang="en-US" dirty="0" smtClean="0"/>
              <a:t>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22510421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solidFill>
                  <a:schemeClr val="accent6"/>
                </a:solidFill>
              </a:defRPr>
            </a:lvl1pPr>
            <a:lvl2pPr>
              <a:defRPr>
                <a:solidFill>
                  <a:schemeClr val="tx1">
                    <a:lumMod val="65000"/>
                    <a:lumOff val="35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3"/>
          <p:cNvSpPr>
            <a:spLocks noGrp="1"/>
          </p:cNvSpPr>
          <p:nvPr>
            <p:ph type="title" hasCustomPrompt="1"/>
          </p:nvPr>
        </p:nvSpPr>
        <p:spPr>
          <a:xfrm>
            <a:off x="155448" y="0"/>
            <a:ext cx="8229600" cy="571500"/>
          </a:xfrm>
          <a:prstGeom prst="rect">
            <a:avLst/>
          </a:prstGeom>
        </p:spPr>
        <p:txBody>
          <a:bodyPr vert="horz" lIns="91440" tIns="45720" rIns="91440" bIns="45720" rtlCol="0" anchor="ctr">
            <a:normAutofit/>
          </a:bodyPr>
          <a:lstStyle>
            <a:lvl1pPr>
              <a:defRPr>
                <a:solidFill>
                  <a:schemeClr val="accent6"/>
                </a:solidFill>
              </a:defRPr>
            </a:lvl1pPr>
          </a:lstStyle>
          <a:p>
            <a:r>
              <a:rPr lang="en-US" dirty="0" smtClean="0"/>
              <a:t>Opt. 2 - 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23095470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p:spPr>
        <p:txBody>
          <a:bodyPr>
            <a:normAutofit/>
          </a:bodyPr>
          <a:lstStyle>
            <a:lvl1pPr marL="0" indent="0">
              <a:buNone/>
              <a:defRPr sz="3200" b="0" i="1">
                <a:solidFill>
                  <a:srgbClr val="00B050"/>
                </a:solidFill>
                <a:effectLst/>
                <a:latin typeface="Franklin Gothic Demi" panose="020B07030201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4648200" y="1200151"/>
            <a:ext cx="4038600" cy="3394472"/>
          </a:xfrm>
        </p:spPr>
        <p:txBody>
          <a:bodyPr/>
          <a:lstStyle>
            <a:lvl1pPr marL="0" indent="0">
              <a:buNone/>
              <a:defRPr sz="2400" b="0">
                <a:solidFill>
                  <a:schemeClr val="accent6"/>
                </a:solidFill>
                <a:latin typeface="Franklin Gothic Medium" panose="020B0603020102020204" pitchFamily="34" charset="0"/>
              </a:defRPr>
            </a:lvl1pPr>
            <a:lvl2pPr marL="742950" indent="-285750">
              <a:buFont typeface="Arial" panose="020B0604020202020204" pitchFamily="34" charset="0"/>
              <a:buChar char="•"/>
              <a:defRPr sz="2000">
                <a:solidFill>
                  <a:schemeClr val="tx1">
                    <a:lumMod val="65000"/>
                    <a:lumOff val="35000"/>
                  </a:schemeClr>
                </a:solidFill>
              </a:defRPr>
            </a:lvl2pPr>
            <a:lvl3pPr marL="1143000" indent="-228600">
              <a:buFont typeface="Arial" panose="020B0604020202020204"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3"/>
          <p:cNvSpPr>
            <a:spLocks noGrp="1"/>
          </p:cNvSpPr>
          <p:nvPr>
            <p:ph type="title" hasCustomPrompt="1"/>
          </p:nvPr>
        </p:nvSpPr>
        <p:spPr>
          <a:xfrm>
            <a:off x="155448" y="0"/>
            <a:ext cx="8229600" cy="571500"/>
          </a:xfrm>
          <a:prstGeom prst="rect">
            <a:avLst/>
          </a:prstGeom>
        </p:spPr>
        <p:txBody>
          <a:bodyPr vert="horz" lIns="91440" tIns="45720" rIns="91440" bIns="45720" rtlCol="0" anchor="ctr">
            <a:normAutofit/>
          </a:bodyPr>
          <a:lstStyle>
            <a:lvl1pPr>
              <a:defRPr>
                <a:solidFill>
                  <a:schemeClr val="bg1"/>
                </a:solidFill>
              </a:defRPr>
            </a:lvl1pPr>
          </a:lstStyle>
          <a:p>
            <a:r>
              <a:rPr lang="en-US" dirty="0" smtClean="0"/>
              <a:t>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19454801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p:spPr>
        <p:txBody>
          <a:bodyPr>
            <a:normAutofit/>
          </a:bodyPr>
          <a:lstStyle>
            <a:lvl1pPr marL="0" indent="0">
              <a:buNone/>
              <a:defRPr sz="3200" b="0" i="1">
                <a:solidFill>
                  <a:srgbClr val="00B050"/>
                </a:solidFill>
                <a:effectLst/>
                <a:latin typeface="Franklin Gothic Demi" panose="020B07030201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4648200" y="1200151"/>
            <a:ext cx="4038600" cy="3394472"/>
          </a:xfrm>
        </p:spPr>
        <p:txBody>
          <a:bodyPr/>
          <a:lstStyle>
            <a:lvl1pPr marL="0" indent="0">
              <a:buNone/>
              <a:defRPr sz="2400" b="0">
                <a:solidFill>
                  <a:schemeClr val="accent6"/>
                </a:solidFill>
                <a:latin typeface="Franklin Gothic Medium" panose="020B0603020102020204" pitchFamily="34" charset="0"/>
              </a:defRPr>
            </a:lvl1pPr>
            <a:lvl2pPr marL="742950" indent="-285750">
              <a:buFont typeface="Arial" panose="020B0604020202020204" pitchFamily="34" charset="0"/>
              <a:buChar char="•"/>
              <a:defRPr sz="2000">
                <a:solidFill>
                  <a:schemeClr val="tx1">
                    <a:lumMod val="65000"/>
                    <a:lumOff val="35000"/>
                  </a:schemeClr>
                </a:solidFill>
              </a:defRPr>
            </a:lvl2pPr>
            <a:lvl3pPr marL="1143000" indent="-228600">
              <a:buFont typeface="Arial" panose="020B0604020202020204"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3"/>
          <p:cNvSpPr>
            <a:spLocks noGrp="1"/>
          </p:cNvSpPr>
          <p:nvPr>
            <p:ph type="title" hasCustomPrompt="1"/>
          </p:nvPr>
        </p:nvSpPr>
        <p:spPr>
          <a:xfrm>
            <a:off x="155448" y="0"/>
            <a:ext cx="8229600" cy="571500"/>
          </a:xfrm>
          <a:prstGeom prst="rect">
            <a:avLst/>
          </a:prstGeom>
        </p:spPr>
        <p:txBody>
          <a:bodyPr vert="horz" lIns="91440" tIns="45720" rIns="91440" bIns="45720" rtlCol="0" anchor="ctr">
            <a:normAutofit/>
          </a:bodyPr>
          <a:lstStyle>
            <a:lvl1pPr>
              <a:defRPr>
                <a:solidFill>
                  <a:schemeClr val="accent6"/>
                </a:solidFill>
              </a:defRPr>
            </a:lvl1pPr>
          </a:lstStyle>
          <a:p>
            <a:r>
              <a:rPr lang="en-US" dirty="0" smtClean="0"/>
              <a:t>Option 2 - 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28393571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0">
                <a:solidFill>
                  <a:schemeClr val="accent6"/>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000" b="0">
                <a:solidFill>
                  <a:schemeClr val="tx1">
                    <a:lumMod val="65000"/>
                    <a:lumOff val="35000"/>
                  </a:schemeClr>
                </a:solidFill>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000" b="0">
                <a:solidFill>
                  <a:schemeClr val="accent6"/>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000" b="0">
                <a:solidFill>
                  <a:schemeClr val="tx1">
                    <a:lumMod val="65000"/>
                    <a:lumOff val="35000"/>
                  </a:schemeClr>
                </a:solidFill>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Placeholder 13"/>
          <p:cNvSpPr>
            <a:spLocks noGrp="1"/>
          </p:cNvSpPr>
          <p:nvPr>
            <p:ph type="title" hasCustomPrompt="1"/>
          </p:nvPr>
        </p:nvSpPr>
        <p:spPr>
          <a:xfrm>
            <a:off x="155448" y="0"/>
            <a:ext cx="8229600" cy="571500"/>
          </a:xfrm>
          <a:prstGeom prst="rect">
            <a:avLst/>
          </a:prstGeom>
        </p:spPr>
        <p:txBody>
          <a:bodyPr vert="horz" lIns="91440" tIns="45720" rIns="91440" bIns="45720" rtlCol="0" anchor="ctr">
            <a:normAutofit/>
          </a:bodyPr>
          <a:lstStyle>
            <a:lvl1pPr>
              <a:defRPr>
                <a:solidFill>
                  <a:schemeClr val="bg1"/>
                </a:solidFill>
              </a:defRPr>
            </a:lvl1pPr>
          </a:lstStyle>
          <a:p>
            <a:r>
              <a:rPr lang="en-US" dirty="0" smtClean="0"/>
              <a:t>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14834844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0">
                <a:solidFill>
                  <a:schemeClr val="accent6"/>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000" b="0">
                <a:solidFill>
                  <a:schemeClr val="tx1">
                    <a:lumMod val="65000"/>
                    <a:lumOff val="35000"/>
                  </a:schemeClr>
                </a:solidFill>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000" b="0">
                <a:solidFill>
                  <a:schemeClr val="accent6"/>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000" b="0">
                <a:solidFill>
                  <a:schemeClr val="tx1">
                    <a:lumMod val="65000"/>
                    <a:lumOff val="35000"/>
                  </a:schemeClr>
                </a:solidFill>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Placeholder 13"/>
          <p:cNvSpPr>
            <a:spLocks noGrp="1"/>
          </p:cNvSpPr>
          <p:nvPr>
            <p:ph type="title" hasCustomPrompt="1"/>
          </p:nvPr>
        </p:nvSpPr>
        <p:spPr>
          <a:xfrm>
            <a:off x="155448" y="0"/>
            <a:ext cx="8229600" cy="571500"/>
          </a:xfrm>
          <a:prstGeom prst="rect">
            <a:avLst/>
          </a:prstGeom>
        </p:spPr>
        <p:txBody>
          <a:bodyPr vert="horz" lIns="91440" tIns="45720" rIns="91440" bIns="45720" rtlCol="0" anchor="ctr">
            <a:normAutofit/>
          </a:bodyPr>
          <a:lstStyle>
            <a:lvl1pPr>
              <a:defRPr>
                <a:solidFill>
                  <a:schemeClr val="accent6"/>
                </a:solidFill>
              </a:defRPr>
            </a:lvl1pPr>
          </a:lstStyle>
          <a:p>
            <a:r>
              <a:rPr lang="en-US" dirty="0" smtClean="0"/>
              <a:t>Option 2 - 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41358716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62800" y="4602969"/>
            <a:ext cx="1689832" cy="511976"/>
          </a:xfrm>
          <a:prstGeom prst="rect">
            <a:avLst/>
          </a:prstGeom>
        </p:spPr>
      </p:pic>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userDrawn="1"/>
        </p:nvSpPr>
        <p:spPr>
          <a:xfrm>
            <a:off x="3124200" y="4735846"/>
            <a:ext cx="2971800" cy="246221"/>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bg1"/>
                </a:solidFill>
              </a:rPr>
              <a:t>Internal Use Only</a:t>
            </a:r>
          </a:p>
        </p:txBody>
      </p:sp>
      <p:sp>
        <p:nvSpPr>
          <p:cNvPr id="8" name="TextBox 7"/>
          <p:cNvSpPr txBox="1"/>
          <p:nvPr userDrawn="1"/>
        </p:nvSpPr>
        <p:spPr>
          <a:xfrm>
            <a:off x="137327" y="4735846"/>
            <a:ext cx="457200" cy="246221"/>
          </a:xfrm>
          <a:prstGeom prst="rect">
            <a:avLst/>
          </a:prstGeom>
          <a:noFill/>
        </p:spPr>
        <p:txBody>
          <a:bodyPr wrap="square" rtlCol="0">
            <a:spAutoFit/>
          </a:bodyPr>
          <a:lstStyle/>
          <a:p>
            <a:fld id="{55CF2E0C-8448-45AD-BA18-C015FB6BC643}" type="slidenum">
              <a:rPr lang="en-US" sz="1000" smtClean="0">
                <a:solidFill>
                  <a:schemeClr val="bg1"/>
                </a:solidFill>
              </a:rPr>
              <a:t>‹N°›</a:t>
            </a:fld>
            <a:endParaRPr lang="en-US" sz="1000" dirty="0">
              <a:solidFill>
                <a:schemeClr val="bg1"/>
              </a:solidFill>
            </a:endParaRPr>
          </a:p>
        </p:txBody>
      </p:sp>
      <p:sp>
        <p:nvSpPr>
          <p:cNvPr id="9" name="TextBox 8"/>
          <p:cNvSpPr txBox="1"/>
          <p:nvPr userDrawn="1"/>
        </p:nvSpPr>
        <p:spPr>
          <a:xfrm>
            <a:off x="685800" y="4735846"/>
            <a:ext cx="1905000" cy="246221"/>
          </a:xfrm>
          <a:prstGeom prst="rect">
            <a:avLst/>
          </a:prstGeom>
          <a:noFill/>
        </p:spPr>
        <p:txBody>
          <a:bodyPr wrap="square" rtlCol="0">
            <a:spAutoFit/>
          </a:bodyPr>
          <a:lstStyle/>
          <a:p>
            <a:fld id="{FDFC385D-3427-4BE1-B6EF-FCAEDE0FE2E6}" type="datetime1">
              <a:rPr lang="en-US" sz="1000" smtClean="0">
                <a:solidFill>
                  <a:schemeClr val="bg1"/>
                </a:solidFill>
              </a:rPr>
              <a:t>7/25/2017</a:t>
            </a:fld>
            <a:endParaRPr lang="en-US" sz="1000" dirty="0">
              <a:solidFill>
                <a:schemeClr val="bg1"/>
              </a:solidFill>
            </a:endParaRPr>
          </a:p>
        </p:txBody>
      </p:sp>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657600" y="4630357"/>
            <a:ext cx="457200" cy="457200"/>
          </a:xfrm>
          <a:prstGeom prst="rect">
            <a:avLst/>
          </a:prstGeom>
        </p:spPr>
      </p:pic>
    </p:spTree>
    <p:extLst>
      <p:ext uri="{BB962C8B-B14F-4D97-AF65-F5344CB8AC3E}">
        <p14:creationId xmlns:p14="http://schemas.microsoft.com/office/powerpoint/2010/main" val="2408327983"/>
      </p:ext>
    </p:extLst>
  </p:cSld>
  <p:clrMap bg1="lt1" tx1="dk1" bg2="lt2" tx2="dk2" accent1="accent1" accent2="accent2" accent3="accent3" accent4="accent4" accent5="accent5" accent6="accent6" hlink="hlink" folHlink="folHlink"/>
  <p:sldLayoutIdLst>
    <p:sldLayoutId id="2147483672" r:id="rId1"/>
    <p:sldLayoutId id="2147483670" r:id="rId2"/>
    <p:sldLayoutId id="2147483649" r:id="rId3"/>
    <p:sldLayoutId id="2147483650" r:id="rId4"/>
    <p:sldLayoutId id="2147483665" r:id="rId5"/>
    <p:sldLayoutId id="2147483652" r:id="rId6"/>
    <p:sldLayoutId id="2147483666" r:id="rId7"/>
    <p:sldLayoutId id="2147483664" r:id="rId8"/>
    <p:sldLayoutId id="2147483667" r:id="rId9"/>
    <p:sldLayoutId id="2147483657" r:id="rId10"/>
    <p:sldLayoutId id="2147483668" r:id="rId11"/>
  </p:sldLayoutIdLst>
  <p:timing>
    <p:tnLst>
      <p:par>
        <p:cTn id="1" dur="indefinite" restart="never" nodeType="tmRoot"/>
      </p:par>
    </p:tnLst>
  </p:timing>
  <p:hf hdr="0"/>
  <p:txStyles>
    <p:titleStyle>
      <a:lvl1pPr algn="l" defTabSz="914400" rtl="0" eaLnBrk="1" latinLnBrk="0" hangingPunct="1">
        <a:spcBef>
          <a:spcPct val="0"/>
        </a:spcBef>
        <a:buNone/>
        <a:defRPr sz="4000" i="0" kern="1200" baseline="0">
          <a:solidFill>
            <a:schemeClr val="accent6"/>
          </a:solidFill>
          <a:latin typeface="Franklin Gothic Demi" panose="020B0703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0" kern="1200">
          <a:solidFill>
            <a:schemeClr val="accent6"/>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www.engr.uconn.edu/~tehrani/teaching/test/" TargetMode="External"/><Relationship Id="rId2" Type="http://schemas.openxmlformats.org/officeDocument/2006/relationships/hyperlink" Target="http://www.ee.ncu.edu.tw/~jfli/vlsi21/lecture/ch00.pdf" TargetMode="External"/><Relationship Id="rId1" Type="http://schemas.openxmlformats.org/officeDocument/2006/relationships/slideLayout" Target="../slideLayouts/slideLayout4.xml"/><Relationship Id="rId5" Type="http://schemas.openxmlformats.org/officeDocument/2006/relationships/hyperlink" Target="http://www.groupes.polymtl.ca/ele6306/pages/cours.php" TargetMode="External"/><Relationship Id="rId4" Type="http://schemas.openxmlformats.org/officeDocument/2006/relationships/hyperlink" Target="http://ece-research.unm.edu/jimp/vlsi_test/slides/"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fontScale="90000"/>
          </a:bodyPr>
          <a:lstStyle/>
          <a:p>
            <a:r>
              <a:rPr lang="fr-FR" dirty="0" smtClean="0"/>
              <a:t>Digital DFT and scan Design</a:t>
            </a:r>
            <a:endParaRPr lang="en-US" dirty="0"/>
          </a:p>
        </p:txBody>
      </p:sp>
      <p:sp>
        <p:nvSpPr>
          <p:cNvPr id="10" name="Subtitle 9"/>
          <p:cNvSpPr>
            <a:spLocks noGrp="1"/>
          </p:cNvSpPr>
          <p:nvPr>
            <p:ph type="subTitle" idx="1"/>
          </p:nvPr>
        </p:nvSpPr>
        <p:spPr/>
        <p:txBody>
          <a:bodyPr>
            <a:normAutofit/>
          </a:bodyPr>
          <a:lstStyle/>
          <a:p>
            <a:r>
              <a:rPr lang="fr-FR" dirty="0" smtClean="0"/>
              <a:t>Test &amp; </a:t>
            </a:r>
            <a:r>
              <a:rPr lang="fr-FR" dirty="0" err="1" smtClean="0"/>
              <a:t>reliability</a:t>
            </a:r>
            <a:endParaRPr lang="fr-FR" dirty="0" smtClean="0"/>
          </a:p>
          <a:p>
            <a:r>
              <a:rPr lang="en-US" sz="1700" dirty="0" smtClean="0"/>
              <a:t>Patrice </a:t>
            </a:r>
            <a:r>
              <a:rPr lang="en-US" sz="1700" dirty="0" err="1" smtClean="0"/>
              <a:t>Delpy</a:t>
            </a:r>
            <a:r>
              <a:rPr lang="en-US" sz="1700" dirty="0" smtClean="0"/>
              <a:t> 2017</a:t>
            </a:r>
            <a:endParaRPr lang="en-US" sz="1700" dirty="0"/>
          </a:p>
        </p:txBody>
      </p:sp>
    </p:spTree>
    <p:extLst>
      <p:ext uri="{BB962C8B-B14F-4D97-AF65-F5344CB8AC3E}">
        <p14:creationId xmlns:p14="http://schemas.microsoft.com/office/powerpoint/2010/main" val="575227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r>
              <a:rPr lang="fr-FR" dirty="0" err="1" smtClean="0"/>
              <a:t>Stucks</a:t>
            </a:r>
            <a:r>
              <a:rPr lang="fr-FR" dirty="0" smtClean="0"/>
              <a:t> at </a:t>
            </a:r>
            <a:r>
              <a:rPr lang="fr-FR" dirty="0" err="1" smtClean="0"/>
              <a:t>faults</a:t>
            </a:r>
            <a:endParaRPr lang="fr-FR" dirty="0" smtClean="0"/>
          </a:p>
          <a:p>
            <a:r>
              <a:rPr lang="fr-FR" dirty="0" smtClean="0"/>
              <a:t>Transistor </a:t>
            </a:r>
            <a:r>
              <a:rPr lang="fr-FR" dirty="0" err="1" smtClean="0"/>
              <a:t>faults</a:t>
            </a:r>
            <a:endParaRPr lang="fr-FR" dirty="0" smtClean="0"/>
          </a:p>
          <a:p>
            <a:r>
              <a:rPr lang="fr-FR" dirty="0" smtClean="0"/>
              <a:t>Short and opens</a:t>
            </a:r>
          </a:p>
          <a:p>
            <a:r>
              <a:rPr lang="fr-FR" dirty="0" err="1" smtClean="0"/>
              <a:t>Bridging</a:t>
            </a:r>
            <a:r>
              <a:rPr lang="fr-FR" dirty="0" smtClean="0"/>
              <a:t> </a:t>
            </a:r>
            <a:r>
              <a:rPr lang="fr-FR" dirty="0" err="1" smtClean="0"/>
              <a:t>faults</a:t>
            </a:r>
            <a:endParaRPr lang="fr-FR" dirty="0" smtClean="0"/>
          </a:p>
          <a:p>
            <a:r>
              <a:rPr lang="fr-FR" dirty="0" err="1" smtClean="0"/>
              <a:t>Delays</a:t>
            </a:r>
            <a:r>
              <a:rPr lang="fr-FR" dirty="0" smtClean="0"/>
              <a:t> </a:t>
            </a:r>
            <a:r>
              <a:rPr lang="fr-FR" dirty="0" err="1" smtClean="0"/>
              <a:t>faults</a:t>
            </a:r>
            <a:r>
              <a:rPr lang="fr-FR" dirty="0" smtClean="0"/>
              <a:t> and </a:t>
            </a:r>
            <a:r>
              <a:rPr lang="fr-FR" dirty="0" err="1" smtClean="0"/>
              <a:t>crosstalk</a:t>
            </a:r>
            <a:endParaRPr lang="fr-FR" dirty="0" smtClean="0"/>
          </a:p>
          <a:p>
            <a:r>
              <a:rPr lang="fr-FR" dirty="0" err="1" smtClean="0"/>
              <a:t>Sensitivity</a:t>
            </a:r>
            <a:r>
              <a:rPr lang="fr-FR" dirty="0" smtClean="0"/>
              <a:t> and </a:t>
            </a:r>
            <a:r>
              <a:rPr lang="fr-FR" dirty="0" err="1" smtClean="0"/>
              <a:t>coupling</a:t>
            </a:r>
            <a:r>
              <a:rPr lang="fr-FR" dirty="0" smtClean="0"/>
              <a:t> </a:t>
            </a:r>
            <a:r>
              <a:rPr lang="fr-FR" dirty="0" err="1" smtClean="0"/>
              <a:t>faults</a:t>
            </a:r>
            <a:endParaRPr lang="fr-FR" dirty="0" smtClean="0"/>
          </a:p>
          <a:p>
            <a:endParaRPr lang="fr-FR" dirty="0"/>
          </a:p>
        </p:txBody>
      </p:sp>
      <p:sp>
        <p:nvSpPr>
          <p:cNvPr id="3" name="Titre 2"/>
          <p:cNvSpPr>
            <a:spLocks noGrp="1"/>
          </p:cNvSpPr>
          <p:nvPr>
            <p:ph type="title"/>
          </p:nvPr>
        </p:nvSpPr>
        <p:spPr/>
        <p:txBody>
          <a:bodyPr>
            <a:normAutofit fontScale="90000"/>
          </a:bodyPr>
          <a:lstStyle/>
          <a:p>
            <a:endParaRPr lang="fr-FR"/>
          </a:p>
        </p:txBody>
      </p:sp>
    </p:spTree>
    <p:extLst>
      <p:ext uri="{BB962C8B-B14F-4D97-AF65-F5344CB8AC3E}">
        <p14:creationId xmlns:p14="http://schemas.microsoft.com/office/powerpoint/2010/main" val="2346868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895350"/>
            <a:ext cx="8229600" cy="3394472"/>
          </a:xfrm>
        </p:spPr>
        <p:txBody>
          <a:bodyPr/>
          <a:lstStyle/>
          <a:p>
            <a:r>
              <a:rPr lang="en-US" dirty="0"/>
              <a:t>Can tests that detect all faults assured</a:t>
            </a:r>
            <a:r>
              <a:rPr lang="en-US" dirty="0" smtClean="0"/>
              <a:t>?</a:t>
            </a:r>
          </a:p>
          <a:p>
            <a:r>
              <a:rPr lang="en-US" dirty="0"/>
              <a:t>Can test execution time be kept within economical </a:t>
            </a:r>
            <a:r>
              <a:rPr lang="en-US" dirty="0" smtClean="0"/>
              <a:t>requirement?</a:t>
            </a:r>
            <a:endParaRPr lang="en-US" dirty="0"/>
          </a:p>
          <a:p>
            <a:endParaRPr lang="fr-FR" dirty="0"/>
          </a:p>
        </p:txBody>
      </p:sp>
      <p:sp>
        <p:nvSpPr>
          <p:cNvPr id="3" name="Titre 2"/>
          <p:cNvSpPr>
            <a:spLocks noGrp="1"/>
          </p:cNvSpPr>
          <p:nvPr>
            <p:ph type="title"/>
          </p:nvPr>
        </p:nvSpPr>
        <p:spPr/>
        <p:txBody>
          <a:bodyPr>
            <a:normAutofit fontScale="90000"/>
          </a:bodyPr>
          <a:lstStyle/>
          <a:p>
            <a:r>
              <a:rPr lang="fr-FR" dirty="0" smtClean="0"/>
              <a:t>Test</a:t>
            </a:r>
            <a:endParaRPr lang="fr-FR" dirty="0"/>
          </a:p>
        </p:txBody>
      </p:sp>
    </p:spTree>
    <p:extLst>
      <p:ext uri="{BB962C8B-B14F-4D97-AF65-F5344CB8AC3E}">
        <p14:creationId xmlns:p14="http://schemas.microsoft.com/office/powerpoint/2010/main" val="4118835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US" dirty="0"/>
              <a:t>Apply scan design to a sequential circuit and </a:t>
            </a:r>
            <a:r>
              <a:rPr lang="en-US" dirty="0" smtClean="0"/>
              <a:t>develop </a:t>
            </a:r>
            <a:r>
              <a:rPr lang="en-US" dirty="0"/>
              <a:t>appropriate test patterns </a:t>
            </a:r>
          </a:p>
          <a:p>
            <a:endParaRPr lang="fr-FR" dirty="0"/>
          </a:p>
        </p:txBody>
      </p:sp>
      <p:sp>
        <p:nvSpPr>
          <p:cNvPr id="3" name="Titre 2"/>
          <p:cNvSpPr>
            <a:spLocks noGrp="1"/>
          </p:cNvSpPr>
          <p:nvPr>
            <p:ph type="title"/>
          </p:nvPr>
        </p:nvSpPr>
        <p:spPr/>
        <p:txBody>
          <a:bodyPr>
            <a:normAutofit fontScale="90000"/>
          </a:bodyPr>
          <a:lstStyle/>
          <a:p>
            <a:endParaRPr lang="fr-FR"/>
          </a:p>
        </p:txBody>
      </p:sp>
    </p:spTree>
    <p:extLst>
      <p:ext uri="{BB962C8B-B14F-4D97-AF65-F5344CB8AC3E}">
        <p14:creationId xmlns:p14="http://schemas.microsoft.com/office/powerpoint/2010/main" val="1726883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Design the chip to </a:t>
            </a:r>
            <a:r>
              <a:rPr lang="fr-FR" dirty="0" err="1" smtClean="0"/>
              <a:t>increase</a:t>
            </a:r>
            <a:r>
              <a:rPr lang="fr-FR" dirty="0" smtClean="0"/>
              <a:t> </a:t>
            </a:r>
            <a:r>
              <a:rPr lang="fr-FR" dirty="0" err="1" smtClean="0"/>
              <a:t>observability</a:t>
            </a:r>
            <a:r>
              <a:rPr lang="fr-FR" dirty="0" smtClean="0"/>
              <a:t> and </a:t>
            </a:r>
            <a:r>
              <a:rPr lang="fr-FR" dirty="0" err="1" smtClean="0"/>
              <a:t>controllability</a:t>
            </a:r>
            <a:endParaRPr lang="fr-FR" dirty="0"/>
          </a:p>
        </p:txBody>
      </p:sp>
      <p:sp>
        <p:nvSpPr>
          <p:cNvPr id="3" name="Titre 2"/>
          <p:cNvSpPr>
            <a:spLocks noGrp="1"/>
          </p:cNvSpPr>
          <p:nvPr>
            <p:ph type="title"/>
          </p:nvPr>
        </p:nvSpPr>
        <p:spPr/>
        <p:txBody>
          <a:bodyPr>
            <a:normAutofit fontScale="90000"/>
          </a:bodyPr>
          <a:lstStyle/>
          <a:p>
            <a:r>
              <a:rPr lang="fr-FR" dirty="0" smtClean="0"/>
              <a:t>Design for Test</a:t>
            </a:r>
            <a:endParaRPr lang="fr-FR" dirty="0"/>
          </a:p>
        </p:txBody>
      </p:sp>
    </p:spTree>
    <p:extLst>
      <p:ext uri="{BB962C8B-B14F-4D97-AF65-F5344CB8AC3E}">
        <p14:creationId xmlns:p14="http://schemas.microsoft.com/office/powerpoint/2010/main" val="1113487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971550"/>
            <a:ext cx="8382000" cy="3394472"/>
          </a:xfrm>
        </p:spPr>
        <p:txBody>
          <a:bodyPr>
            <a:normAutofit fontScale="77500" lnSpcReduction="20000"/>
          </a:bodyPr>
          <a:lstStyle/>
          <a:p>
            <a:r>
              <a:rPr lang="en-US" dirty="0" smtClean="0"/>
              <a:t>Obtain </a:t>
            </a:r>
            <a:r>
              <a:rPr lang="en-US" dirty="0"/>
              <a:t>controllability &amp; observability of </a:t>
            </a:r>
            <a:r>
              <a:rPr lang="en-US" dirty="0" err="1" smtClean="0"/>
              <a:t>FlipFlops</a:t>
            </a:r>
            <a:endParaRPr lang="en-US" dirty="0" smtClean="0"/>
          </a:p>
          <a:p>
            <a:r>
              <a:rPr lang="en-US" dirty="0"/>
              <a:t>Observability: ease of observing a node by watching </a:t>
            </a:r>
            <a:r>
              <a:rPr lang="en-US" dirty="0" smtClean="0"/>
              <a:t> external </a:t>
            </a:r>
            <a:r>
              <a:rPr lang="en-US" dirty="0"/>
              <a:t>output pins of the chip  </a:t>
            </a:r>
            <a:endParaRPr lang="en-US" dirty="0" smtClean="0"/>
          </a:p>
          <a:p>
            <a:r>
              <a:rPr lang="en-US" dirty="0" smtClean="0"/>
              <a:t>Controllability</a:t>
            </a:r>
            <a:r>
              <a:rPr lang="en-US" dirty="0"/>
              <a:t>: ease of forcing a node to 0 or 1 by </a:t>
            </a:r>
            <a:r>
              <a:rPr lang="en-US" dirty="0" smtClean="0"/>
              <a:t>driving </a:t>
            </a:r>
            <a:r>
              <a:rPr lang="en-US" dirty="0"/>
              <a:t>input pins of the chip</a:t>
            </a:r>
          </a:p>
          <a:p>
            <a:endParaRPr lang="en-US" dirty="0" smtClean="0"/>
          </a:p>
          <a:p>
            <a:r>
              <a:rPr lang="en-US" dirty="0" smtClean="0"/>
              <a:t>Shift register</a:t>
            </a:r>
          </a:p>
          <a:p>
            <a:endParaRPr lang="en-US" dirty="0"/>
          </a:p>
          <a:p>
            <a:r>
              <a:rPr lang="en-US" dirty="0" err="1" smtClean="0"/>
              <a:t>Testmode</a:t>
            </a:r>
            <a:r>
              <a:rPr lang="en-US" dirty="0" smtClean="0"/>
              <a:t> implementation</a:t>
            </a:r>
            <a:endParaRPr lang="en-US" dirty="0"/>
          </a:p>
          <a:p>
            <a:endParaRPr lang="fr-FR" dirty="0"/>
          </a:p>
        </p:txBody>
      </p:sp>
      <p:sp>
        <p:nvSpPr>
          <p:cNvPr id="3" name="Titre 2"/>
          <p:cNvSpPr>
            <a:spLocks noGrp="1"/>
          </p:cNvSpPr>
          <p:nvPr>
            <p:ph type="title"/>
          </p:nvPr>
        </p:nvSpPr>
        <p:spPr/>
        <p:txBody>
          <a:bodyPr>
            <a:normAutofit fontScale="90000"/>
          </a:bodyPr>
          <a:lstStyle/>
          <a:p>
            <a:r>
              <a:rPr lang="fr-FR" dirty="0" smtClean="0"/>
              <a:t>SCAN</a:t>
            </a:r>
            <a:endParaRPr lang="fr-FR" dirty="0"/>
          </a:p>
        </p:txBody>
      </p:sp>
    </p:spTree>
    <p:extLst>
      <p:ext uri="{BB962C8B-B14F-4D97-AF65-F5344CB8AC3E}">
        <p14:creationId xmlns:p14="http://schemas.microsoft.com/office/powerpoint/2010/main" val="2412731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err="1" smtClean="0"/>
              <a:t>Additionnals</a:t>
            </a:r>
            <a:r>
              <a:rPr lang="fr-FR" dirty="0" smtClean="0"/>
              <a:t> pins to control or observe circuits = scan </a:t>
            </a:r>
            <a:r>
              <a:rPr lang="fr-FR" dirty="0" err="1" smtClean="0"/>
              <a:t>chains</a:t>
            </a:r>
            <a:endParaRPr lang="fr-FR" dirty="0" smtClean="0"/>
          </a:p>
          <a:p>
            <a:r>
              <a:rPr lang="en-US" dirty="0"/>
              <a:t>Observability: you can stop the chip and read out all their states – Controllability: you can stop the chip and set all of their </a:t>
            </a:r>
            <a:r>
              <a:rPr lang="en-US" dirty="0" smtClean="0"/>
              <a:t>states</a:t>
            </a:r>
          </a:p>
          <a:p>
            <a:r>
              <a:rPr lang="en-US" dirty="0" smtClean="0"/>
              <a:t>=&gt; </a:t>
            </a:r>
            <a:r>
              <a:rPr lang="fr-FR" dirty="0" err="1"/>
              <a:t>additional</a:t>
            </a:r>
            <a:r>
              <a:rPr lang="fr-FR" dirty="0"/>
              <a:t> chip area </a:t>
            </a:r>
            <a:r>
              <a:rPr lang="fr-FR" dirty="0" err="1" smtClean="0"/>
              <a:t>required</a:t>
            </a:r>
            <a:r>
              <a:rPr lang="fr-FR" dirty="0" smtClean="0"/>
              <a:t> (15%)</a:t>
            </a:r>
            <a:endParaRPr lang="fr-FR" dirty="0"/>
          </a:p>
        </p:txBody>
      </p:sp>
      <p:sp>
        <p:nvSpPr>
          <p:cNvPr id="3" name="Titre 2"/>
          <p:cNvSpPr>
            <a:spLocks noGrp="1"/>
          </p:cNvSpPr>
          <p:nvPr>
            <p:ph type="title"/>
          </p:nvPr>
        </p:nvSpPr>
        <p:spPr/>
        <p:txBody>
          <a:bodyPr>
            <a:normAutofit fontScale="90000"/>
          </a:bodyPr>
          <a:lstStyle/>
          <a:p>
            <a:r>
              <a:rPr lang="fr-FR" dirty="0" smtClean="0"/>
              <a:t>Scan</a:t>
            </a:r>
            <a:endParaRPr lang="fr-FR" dirty="0"/>
          </a:p>
        </p:txBody>
      </p:sp>
    </p:spTree>
    <p:extLst>
      <p:ext uri="{BB962C8B-B14F-4D97-AF65-F5344CB8AC3E}">
        <p14:creationId xmlns:p14="http://schemas.microsoft.com/office/powerpoint/2010/main" val="343285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971550"/>
            <a:ext cx="8229600" cy="3394472"/>
          </a:xfrm>
        </p:spPr>
        <p:txBody>
          <a:bodyPr>
            <a:normAutofit fontScale="92500" lnSpcReduction="10000"/>
          </a:bodyPr>
          <a:lstStyle/>
          <a:p>
            <a:r>
              <a:rPr lang="en-US" dirty="0"/>
              <a:t>Testing is one of the most expensive parts of chips </a:t>
            </a:r>
            <a:endParaRPr lang="en-US" dirty="0" smtClean="0"/>
          </a:p>
          <a:p>
            <a:r>
              <a:rPr lang="en-US" dirty="0" smtClean="0"/>
              <a:t>Logic </a:t>
            </a:r>
            <a:r>
              <a:rPr lang="en-US" dirty="0"/>
              <a:t>verification accounts for &gt; 50% of design effort for many chips effort for many chips </a:t>
            </a:r>
            <a:endParaRPr lang="en-US" dirty="0" smtClean="0"/>
          </a:p>
          <a:p>
            <a:r>
              <a:rPr lang="en-US" dirty="0" smtClean="0"/>
              <a:t>Debug </a:t>
            </a:r>
            <a:r>
              <a:rPr lang="en-US" dirty="0"/>
              <a:t>time after fabrication has enormous opportunity cost opportunity </a:t>
            </a:r>
            <a:r>
              <a:rPr lang="en-US" dirty="0" smtClean="0"/>
              <a:t>cost</a:t>
            </a:r>
          </a:p>
          <a:p>
            <a:r>
              <a:rPr lang="en-US" dirty="0" smtClean="0"/>
              <a:t>Shipping </a:t>
            </a:r>
            <a:r>
              <a:rPr lang="en-US" dirty="0"/>
              <a:t>defective parts can sink a company</a:t>
            </a:r>
            <a:endParaRPr lang="fr-FR" dirty="0"/>
          </a:p>
        </p:txBody>
      </p:sp>
      <p:sp>
        <p:nvSpPr>
          <p:cNvPr id="3" name="Titre 2"/>
          <p:cNvSpPr>
            <a:spLocks noGrp="1"/>
          </p:cNvSpPr>
          <p:nvPr>
            <p:ph type="title"/>
          </p:nvPr>
        </p:nvSpPr>
        <p:spPr/>
        <p:txBody>
          <a:bodyPr>
            <a:normAutofit fontScale="90000"/>
          </a:bodyPr>
          <a:lstStyle/>
          <a:p>
            <a:r>
              <a:rPr lang="fr-FR" dirty="0" err="1" smtClean="0"/>
              <a:t>Testing</a:t>
            </a:r>
            <a:endParaRPr lang="fr-FR" dirty="0"/>
          </a:p>
        </p:txBody>
      </p:sp>
    </p:spTree>
    <p:extLst>
      <p:ext uri="{BB962C8B-B14F-4D97-AF65-F5344CB8AC3E}">
        <p14:creationId xmlns:p14="http://schemas.microsoft.com/office/powerpoint/2010/main" val="2855032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smtClean="0"/>
              <a:t>VLSI Design Flow</a:t>
            </a: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10291"/>
            <a:ext cx="5810250" cy="3514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6762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en-US" dirty="0"/>
              <a:t>The fabrication process was faulty</a:t>
            </a:r>
            <a:endParaRPr lang="en-US" dirty="0" smtClean="0"/>
          </a:p>
          <a:p>
            <a:r>
              <a:rPr lang="en-US" dirty="0" smtClean="0"/>
              <a:t>The </a:t>
            </a:r>
            <a:r>
              <a:rPr lang="en-US" dirty="0"/>
              <a:t>role of testing is to detect whether something went </a:t>
            </a:r>
            <a:r>
              <a:rPr lang="en-US" dirty="0" smtClean="0"/>
              <a:t>wrong </a:t>
            </a:r>
            <a:endParaRPr lang="en-US" dirty="0"/>
          </a:p>
          <a:p>
            <a:r>
              <a:rPr lang="en-US" dirty="0" smtClean="0"/>
              <a:t>Effectiveness </a:t>
            </a:r>
            <a:r>
              <a:rPr lang="en-US" dirty="0"/>
              <a:t>of testing is most important for quality products </a:t>
            </a:r>
            <a:endParaRPr lang="en-US" dirty="0" smtClean="0"/>
          </a:p>
          <a:p>
            <a:r>
              <a:rPr lang="en-US" dirty="0"/>
              <a:t>Quality and economy are two major benefits of testing </a:t>
            </a:r>
            <a:endParaRPr lang="fr-FR" dirty="0"/>
          </a:p>
        </p:txBody>
      </p:sp>
      <p:sp>
        <p:nvSpPr>
          <p:cNvPr id="3" name="Titre 2"/>
          <p:cNvSpPr>
            <a:spLocks noGrp="1"/>
          </p:cNvSpPr>
          <p:nvPr>
            <p:ph type="title"/>
          </p:nvPr>
        </p:nvSpPr>
        <p:spPr/>
        <p:txBody>
          <a:bodyPr>
            <a:normAutofit fontScale="90000"/>
          </a:bodyPr>
          <a:lstStyle/>
          <a:p>
            <a:r>
              <a:rPr lang="fr-FR" dirty="0" err="1" smtClean="0"/>
              <a:t>Role</a:t>
            </a:r>
            <a:r>
              <a:rPr lang="fr-FR" dirty="0" smtClean="0"/>
              <a:t> of </a:t>
            </a:r>
            <a:r>
              <a:rPr lang="fr-FR" dirty="0" err="1" smtClean="0"/>
              <a:t>testing</a:t>
            </a:r>
            <a:endParaRPr lang="fr-FR" dirty="0"/>
          </a:p>
        </p:txBody>
      </p:sp>
    </p:spTree>
    <p:extLst>
      <p:ext uri="{BB962C8B-B14F-4D97-AF65-F5344CB8AC3E}">
        <p14:creationId xmlns:p14="http://schemas.microsoft.com/office/powerpoint/2010/main" val="1078011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err="1" smtClean="0"/>
              <a:t>Verification</a:t>
            </a:r>
            <a:r>
              <a:rPr lang="fr-FR" dirty="0" smtClean="0"/>
              <a:t> &amp; Test</a:t>
            </a:r>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23950"/>
            <a:ext cx="4723182" cy="302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854286"/>
            <a:ext cx="3014662" cy="1563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8247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endParaRPr lang="fr-FR"/>
          </a:p>
        </p:txBody>
      </p:sp>
      <p:pic>
        <p:nvPicPr>
          <p:cNvPr id="4" name="Picture 4"/>
          <p:cNvPicPr>
            <a:picLocks noChangeArrowheads="1"/>
          </p:cNvPicPr>
          <p:nvPr/>
        </p:nvPicPr>
        <p:blipFill>
          <a:blip r:embed="rId2">
            <a:lum bright="18000" contrast="-36000"/>
            <a:extLst>
              <a:ext uri="{28A0092B-C50C-407E-A947-70E740481C1C}">
                <a14:useLocalDpi xmlns:a14="http://schemas.microsoft.com/office/drawing/2010/main" val="0"/>
              </a:ext>
            </a:extLst>
          </a:blip>
          <a:srcRect/>
          <a:stretch>
            <a:fillRect/>
          </a:stretch>
        </p:blipFill>
        <p:spPr bwMode="auto">
          <a:xfrm>
            <a:off x="3460364" y="666750"/>
            <a:ext cx="2254636"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914400" y="3574018"/>
            <a:ext cx="1458220" cy="369332"/>
          </a:xfrm>
          <a:prstGeom prst="rect">
            <a:avLst/>
          </a:prstGeom>
          <a:noFill/>
        </p:spPr>
        <p:txBody>
          <a:bodyPr wrap="none" rtlCol="0">
            <a:spAutoFit/>
          </a:bodyPr>
          <a:lstStyle/>
          <a:p>
            <a:r>
              <a:rPr lang="fr-FR" dirty="0" smtClean="0"/>
              <a:t>Circuit ouvert</a:t>
            </a:r>
            <a:endParaRPr lang="fr-FR"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7400" y="1371427"/>
            <a:ext cx="2370720" cy="1952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6705600" y="3716971"/>
            <a:ext cx="1338636" cy="369332"/>
          </a:xfrm>
          <a:prstGeom prst="rect">
            <a:avLst/>
          </a:prstGeom>
          <a:noFill/>
        </p:spPr>
        <p:txBody>
          <a:bodyPr wrap="none" rtlCol="0">
            <a:spAutoFit/>
          </a:bodyPr>
          <a:lstStyle/>
          <a:p>
            <a:r>
              <a:rPr lang="fr-FR" dirty="0" smtClean="0"/>
              <a:t>Court circuit</a:t>
            </a:r>
            <a:endParaRPr lang="fr-FR" dirty="0"/>
          </a:p>
        </p:txBody>
      </p:sp>
      <p:pic>
        <p:nvPicPr>
          <p:cNvPr id="8" name="Picture 10" descr="SITE7XS1"/>
          <p:cNvPicPr>
            <a:picLocks noChangeAspect="1" noChangeArrowheads="1"/>
          </p:cNvPicPr>
          <p:nvPr/>
        </p:nvPicPr>
        <p:blipFill>
          <a:blip r:embed="rId4" cstate="print">
            <a:lum bright="-6000" contrast="18000"/>
            <a:extLst>
              <a:ext uri="{28A0092B-C50C-407E-A947-70E740481C1C}">
                <a14:useLocalDpi xmlns:a14="http://schemas.microsoft.com/office/drawing/2010/main" val="0"/>
              </a:ext>
            </a:extLst>
          </a:blip>
          <a:srcRect b="13435"/>
          <a:stretch>
            <a:fillRect/>
          </a:stretch>
        </p:blipFill>
        <p:spPr bwMode="auto">
          <a:xfrm>
            <a:off x="609600" y="1885950"/>
            <a:ext cx="2356048" cy="138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5100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US" dirty="0"/>
              <a:t>A defect is the unintended difference between the implemented hardware and its intended design  </a:t>
            </a:r>
            <a:endParaRPr lang="en-US" dirty="0" smtClean="0"/>
          </a:p>
          <a:p>
            <a:r>
              <a:rPr lang="en-US" dirty="0" smtClean="0"/>
              <a:t>Defects </a:t>
            </a:r>
            <a:r>
              <a:rPr lang="en-US" dirty="0"/>
              <a:t>occur either during manufacture or during the use of devices</a:t>
            </a:r>
            <a:endParaRPr lang="fr-FR" dirty="0"/>
          </a:p>
        </p:txBody>
      </p:sp>
      <p:sp>
        <p:nvSpPr>
          <p:cNvPr id="3" name="Titre 2"/>
          <p:cNvSpPr>
            <a:spLocks noGrp="1"/>
          </p:cNvSpPr>
          <p:nvPr>
            <p:ph type="title"/>
          </p:nvPr>
        </p:nvSpPr>
        <p:spPr/>
        <p:txBody>
          <a:bodyPr>
            <a:normAutofit fontScale="90000"/>
          </a:bodyPr>
          <a:lstStyle/>
          <a:p>
            <a:r>
              <a:rPr lang="fr-FR" dirty="0" err="1" smtClean="0"/>
              <a:t>Defect</a:t>
            </a:r>
            <a:endParaRPr lang="fr-FR" dirty="0"/>
          </a:p>
        </p:txBody>
      </p:sp>
    </p:spTree>
    <p:extLst>
      <p:ext uri="{BB962C8B-B14F-4D97-AF65-F5344CB8AC3E}">
        <p14:creationId xmlns:p14="http://schemas.microsoft.com/office/powerpoint/2010/main" val="4703906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US" dirty="0"/>
              <a:t>Primarily caused by dust particles on the mask or wafer surface, or in the processing </a:t>
            </a:r>
            <a:r>
              <a:rPr lang="en-US" dirty="0" smtClean="0"/>
              <a:t>chemicals</a:t>
            </a:r>
          </a:p>
          <a:p>
            <a:r>
              <a:rPr lang="fr-FR" dirty="0" err="1"/>
              <a:t>Oxide</a:t>
            </a:r>
            <a:r>
              <a:rPr lang="fr-FR" dirty="0"/>
              <a:t> </a:t>
            </a:r>
            <a:r>
              <a:rPr lang="fr-FR" dirty="0" smtClean="0"/>
              <a:t>breakdown (</a:t>
            </a:r>
            <a:r>
              <a:rPr lang="fr-FR" dirty="0" err="1" smtClean="0"/>
              <a:t>crystal</a:t>
            </a:r>
            <a:r>
              <a:rPr lang="fr-FR" dirty="0" smtClean="0"/>
              <a:t> </a:t>
            </a:r>
            <a:r>
              <a:rPr lang="fr-FR" dirty="0" err="1" smtClean="0"/>
              <a:t>defects</a:t>
            </a:r>
            <a:r>
              <a:rPr lang="fr-FR" dirty="0" smtClean="0"/>
              <a:t>)</a:t>
            </a:r>
          </a:p>
          <a:p>
            <a:endParaRPr lang="fr-FR" dirty="0"/>
          </a:p>
        </p:txBody>
      </p:sp>
      <p:sp>
        <p:nvSpPr>
          <p:cNvPr id="3" name="Titre 2"/>
          <p:cNvSpPr>
            <a:spLocks noGrp="1"/>
          </p:cNvSpPr>
          <p:nvPr>
            <p:ph type="title"/>
          </p:nvPr>
        </p:nvSpPr>
        <p:spPr/>
        <p:txBody>
          <a:bodyPr>
            <a:normAutofit fontScale="90000"/>
          </a:bodyPr>
          <a:lstStyle/>
          <a:p>
            <a:r>
              <a:rPr lang="fr-FR" dirty="0" err="1"/>
              <a:t>Typical</a:t>
            </a:r>
            <a:r>
              <a:rPr lang="fr-FR" dirty="0"/>
              <a:t> Types of </a:t>
            </a:r>
            <a:r>
              <a:rPr lang="fr-FR" dirty="0" err="1"/>
              <a:t>Defects</a:t>
            </a:r>
            <a:endParaRPr lang="fr-FR" dirty="0"/>
          </a:p>
        </p:txBody>
      </p:sp>
    </p:spTree>
    <p:extLst>
      <p:ext uri="{BB962C8B-B14F-4D97-AF65-F5344CB8AC3E}">
        <p14:creationId xmlns:p14="http://schemas.microsoft.com/office/powerpoint/2010/main" val="31707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err="1" smtClean="0"/>
              <a:t>Internal</a:t>
            </a:r>
            <a:r>
              <a:rPr lang="fr-FR" dirty="0" smtClean="0"/>
              <a:t> </a:t>
            </a:r>
            <a:r>
              <a:rPr lang="fr-FR" dirty="0" err="1" smtClean="0"/>
              <a:t>strucure</a:t>
            </a:r>
            <a:r>
              <a:rPr lang="fr-FR" dirty="0" smtClean="0"/>
              <a:t> of the ATE</a:t>
            </a:r>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231" y="781050"/>
            <a:ext cx="6385969"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5208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smtClean="0"/>
              <a:t>ATE test </a:t>
            </a:r>
            <a:r>
              <a:rPr lang="fr-FR" dirty="0" err="1" smtClean="0"/>
              <a:t>operation</a:t>
            </a:r>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575" y="843868"/>
            <a:ext cx="6477262" cy="3455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110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err="1"/>
              <a:t>stuck</a:t>
            </a:r>
            <a:r>
              <a:rPr lang="fr-FR" dirty="0"/>
              <a:t>-at </a:t>
            </a:r>
            <a:r>
              <a:rPr lang="fr-FR" dirty="0" err="1"/>
              <a:t>fault</a:t>
            </a:r>
            <a:endParaRPr lang="en-US" dirty="0" smtClean="0"/>
          </a:p>
          <a:p>
            <a:r>
              <a:rPr lang="en-US" dirty="0" smtClean="0"/>
              <a:t>The </a:t>
            </a:r>
            <a:r>
              <a:rPr lang="en-US" dirty="0"/>
              <a:t>faulty line is permanently set to 0 or </a:t>
            </a:r>
            <a:r>
              <a:rPr lang="en-US" dirty="0" smtClean="0"/>
              <a:t>1</a:t>
            </a:r>
          </a:p>
          <a:p>
            <a:endParaRPr lang="en-US" dirty="0"/>
          </a:p>
          <a:p>
            <a:r>
              <a:rPr lang="en-US" dirty="0" smtClean="0"/>
              <a:t>Quiescent current IDDQ</a:t>
            </a:r>
            <a:endParaRPr lang="fr-FR" dirty="0"/>
          </a:p>
        </p:txBody>
      </p:sp>
      <p:sp>
        <p:nvSpPr>
          <p:cNvPr id="3" name="Titre 2"/>
          <p:cNvSpPr>
            <a:spLocks noGrp="1"/>
          </p:cNvSpPr>
          <p:nvPr>
            <p:ph type="title"/>
          </p:nvPr>
        </p:nvSpPr>
        <p:spPr/>
        <p:txBody>
          <a:bodyPr>
            <a:normAutofit fontScale="90000"/>
          </a:bodyPr>
          <a:lstStyle/>
          <a:p>
            <a:r>
              <a:rPr lang="fr-FR" dirty="0" err="1" smtClean="0"/>
              <a:t>Fault</a:t>
            </a:r>
            <a:r>
              <a:rPr lang="fr-FR" dirty="0" smtClean="0"/>
              <a:t> model</a:t>
            </a:r>
            <a:endParaRPr lang="fr-FR" dirty="0"/>
          </a:p>
        </p:txBody>
      </p:sp>
    </p:spTree>
    <p:extLst>
      <p:ext uri="{BB962C8B-B14F-4D97-AF65-F5344CB8AC3E}">
        <p14:creationId xmlns:p14="http://schemas.microsoft.com/office/powerpoint/2010/main" val="4235279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Test pattern </a:t>
            </a:r>
            <a:r>
              <a:rPr lang="fr-FR" dirty="0" err="1" smtClean="0"/>
              <a:t>generation</a:t>
            </a:r>
            <a:endParaRPr lang="fr-FR" dirty="0"/>
          </a:p>
        </p:txBody>
      </p:sp>
      <p:sp>
        <p:nvSpPr>
          <p:cNvPr id="3" name="Titre 2"/>
          <p:cNvSpPr>
            <a:spLocks noGrp="1"/>
          </p:cNvSpPr>
          <p:nvPr>
            <p:ph type="title"/>
          </p:nvPr>
        </p:nvSpPr>
        <p:spPr/>
        <p:txBody>
          <a:bodyPr>
            <a:normAutofit fontScale="90000"/>
          </a:bodyPr>
          <a:lstStyle/>
          <a:p>
            <a:endParaRPr lang="fr-FR"/>
          </a:p>
        </p:txBody>
      </p:sp>
    </p:spTree>
    <p:extLst>
      <p:ext uri="{BB962C8B-B14F-4D97-AF65-F5344CB8AC3E}">
        <p14:creationId xmlns:p14="http://schemas.microsoft.com/office/powerpoint/2010/main" val="41481818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0000" lnSpcReduction="20000"/>
          </a:bodyPr>
          <a:lstStyle/>
          <a:p>
            <a:r>
              <a:rPr lang="en-US" dirty="0"/>
              <a:t>Manufacturing test ideally would check every node in the circuit to prove it is not stuck</a:t>
            </a:r>
            <a:r>
              <a:rPr lang="en-US" dirty="0" smtClean="0"/>
              <a:t>.   Can’t be exhaustive !Cost time</a:t>
            </a:r>
          </a:p>
          <a:p>
            <a:r>
              <a:rPr lang="en-US" dirty="0" smtClean="0"/>
              <a:t>N inputs = 2N combinations</a:t>
            </a:r>
          </a:p>
          <a:p>
            <a:r>
              <a:rPr lang="en-US" dirty="0" smtClean="0"/>
              <a:t>With 10 tester: </a:t>
            </a:r>
          </a:p>
          <a:p>
            <a:r>
              <a:rPr lang="en-US" dirty="0" smtClean="0"/>
              <a:t>32 inputs = 7 min</a:t>
            </a:r>
          </a:p>
          <a:p>
            <a:r>
              <a:rPr lang="en-US" dirty="0" smtClean="0"/>
              <a:t>40 inputs = 30 hours </a:t>
            </a:r>
            <a:endParaRPr lang="en-US" dirty="0"/>
          </a:p>
          <a:p>
            <a:r>
              <a:rPr lang="en-US" dirty="0" smtClean="0"/>
              <a:t>….. </a:t>
            </a:r>
          </a:p>
          <a:p>
            <a:r>
              <a:rPr lang="en-US" dirty="0" smtClean="0"/>
              <a:t>Good observability and controllability reduces number </a:t>
            </a:r>
            <a:r>
              <a:rPr lang="en-US" dirty="0"/>
              <a:t>of test vectors required </a:t>
            </a:r>
            <a:r>
              <a:rPr lang="en-US" dirty="0" smtClean="0"/>
              <a:t>for manufacturing test</a:t>
            </a:r>
            <a:endParaRPr lang="en-US" dirty="0"/>
          </a:p>
          <a:p>
            <a:endParaRPr lang="fr-FR" dirty="0"/>
          </a:p>
        </p:txBody>
      </p:sp>
      <p:sp>
        <p:nvSpPr>
          <p:cNvPr id="3" name="Titre 2"/>
          <p:cNvSpPr>
            <a:spLocks noGrp="1"/>
          </p:cNvSpPr>
          <p:nvPr>
            <p:ph type="title"/>
          </p:nvPr>
        </p:nvSpPr>
        <p:spPr/>
        <p:txBody>
          <a:bodyPr>
            <a:normAutofit fontScale="90000"/>
          </a:bodyPr>
          <a:lstStyle/>
          <a:p>
            <a:r>
              <a:rPr lang="fr-FR" dirty="0" smtClean="0"/>
              <a:t>Test </a:t>
            </a:r>
            <a:r>
              <a:rPr lang="fr-FR" dirty="0" err="1" smtClean="0"/>
              <a:t>complexity</a:t>
            </a:r>
            <a:endParaRPr lang="fr-FR" dirty="0"/>
          </a:p>
        </p:txBody>
      </p:sp>
    </p:spTree>
    <p:extLst>
      <p:ext uri="{BB962C8B-B14F-4D97-AF65-F5344CB8AC3E}">
        <p14:creationId xmlns:p14="http://schemas.microsoft.com/office/powerpoint/2010/main" val="2296927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err="1" smtClean="0"/>
              <a:t>Muxed</a:t>
            </a:r>
            <a:r>
              <a:rPr lang="fr-FR" dirty="0" smtClean="0"/>
              <a:t> D scan </a:t>
            </a:r>
            <a:r>
              <a:rPr lang="fr-FR" dirty="0" err="1" smtClean="0"/>
              <a:t>cell</a:t>
            </a:r>
            <a:endParaRPr lang="fr-F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6975" y="1343025"/>
            <a:ext cx="421005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7014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endParaRPr lang="fr-F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152" y="819150"/>
            <a:ext cx="5010109" cy="3682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58178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US" dirty="0"/>
              <a:t>Contamination / Instabilities - Process induced impurities and random fluctuations of process conditions  Defects - Permanent deformation in IC layer which may but does not have to result in fault  Faults - Functional misbehaviors i.e. IC malfunctions</a:t>
            </a:r>
            <a:endParaRPr lang="fr-FR" dirty="0"/>
          </a:p>
        </p:txBody>
      </p:sp>
      <p:sp>
        <p:nvSpPr>
          <p:cNvPr id="3" name="Titre 2"/>
          <p:cNvSpPr>
            <a:spLocks noGrp="1"/>
          </p:cNvSpPr>
          <p:nvPr>
            <p:ph type="title"/>
          </p:nvPr>
        </p:nvSpPr>
        <p:spPr/>
        <p:txBody>
          <a:bodyPr>
            <a:normAutofit fontScale="90000"/>
          </a:bodyPr>
          <a:lstStyle/>
          <a:p>
            <a:r>
              <a:rPr lang="fr-FR" dirty="0" err="1" smtClean="0"/>
              <a:t>Reasons</a:t>
            </a:r>
            <a:r>
              <a:rPr lang="fr-FR" dirty="0" smtClean="0"/>
              <a:t> for IC </a:t>
            </a:r>
            <a:r>
              <a:rPr lang="fr-FR" dirty="0" err="1" smtClean="0"/>
              <a:t>malfunction</a:t>
            </a:r>
            <a:endParaRPr lang="fr-FR" dirty="0"/>
          </a:p>
        </p:txBody>
      </p:sp>
    </p:spTree>
    <p:extLst>
      <p:ext uri="{BB962C8B-B14F-4D97-AF65-F5344CB8AC3E}">
        <p14:creationId xmlns:p14="http://schemas.microsoft.com/office/powerpoint/2010/main" val="617832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endParaRPr lang="fr-F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348" y="713982"/>
            <a:ext cx="5957716" cy="3715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0083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a:p>
        </p:txBody>
      </p:sp>
      <p:sp>
        <p:nvSpPr>
          <p:cNvPr id="3" name="Titre 2"/>
          <p:cNvSpPr>
            <a:spLocks noGrp="1"/>
          </p:cNvSpPr>
          <p:nvPr>
            <p:ph type="title"/>
          </p:nvPr>
        </p:nvSpPr>
        <p:spPr/>
        <p:txBody>
          <a:bodyPr>
            <a:normAutofit fontScale="90000"/>
          </a:bodyPr>
          <a:lstStyle/>
          <a:p>
            <a:endParaRPr lang="fr-F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666750"/>
            <a:ext cx="5087047" cy="3816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47077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Scan flops</a:t>
            </a:r>
          </a:p>
          <a:p>
            <a:r>
              <a:rPr lang="fr-FR" dirty="0" smtClean="0"/>
              <a:t>Scan </a:t>
            </a:r>
            <a:r>
              <a:rPr lang="fr-FR" dirty="0" err="1" smtClean="0"/>
              <a:t>chain</a:t>
            </a:r>
            <a:endParaRPr lang="fr-FR" dirty="0" smtClean="0"/>
          </a:p>
          <a:p>
            <a:r>
              <a:rPr lang="fr-FR" dirty="0" err="1" smtClean="0"/>
              <a:t>Stitching</a:t>
            </a:r>
            <a:r>
              <a:rPr lang="fr-FR" dirty="0" smtClean="0"/>
              <a:t> the </a:t>
            </a:r>
            <a:r>
              <a:rPr lang="fr-FR" dirty="0" err="1" smtClean="0"/>
              <a:t>chain</a:t>
            </a:r>
            <a:endParaRPr lang="fr-FR" dirty="0" smtClean="0"/>
          </a:p>
          <a:p>
            <a:r>
              <a:rPr lang="fr-FR" dirty="0" smtClean="0"/>
              <a:t>Shift in /out - capture </a:t>
            </a:r>
            <a:endParaRPr lang="fr-FR" dirty="0"/>
          </a:p>
        </p:txBody>
      </p:sp>
      <p:sp>
        <p:nvSpPr>
          <p:cNvPr id="3" name="Titre 2"/>
          <p:cNvSpPr>
            <a:spLocks noGrp="1"/>
          </p:cNvSpPr>
          <p:nvPr>
            <p:ph type="title"/>
          </p:nvPr>
        </p:nvSpPr>
        <p:spPr/>
        <p:txBody>
          <a:bodyPr>
            <a:normAutofit fontScale="90000"/>
          </a:bodyPr>
          <a:lstStyle/>
          <a:p>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9275" y="1704975"/>
            <a:ext cx="252412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0200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US" dirty="0"/>
              <a:t>techniques available to verify the timing of a digital design.</a:t>
            </a:r>
            <a:endParaRPr lang="fr-FR" dirty="0" smtClean="0"/>
          </a:p>
          <a:p>
            <a:r>
              <a:rPr lang="fr-FR" dirty="0" smtClean="0"/>
              <a:t>STA : violations ?</a:t>
            </a:r>
            <a:endParaRPr lang="fr-FR" dirty="0"/>
          </a:p>
        </p:txBody>
      </p:sp>
      <p:sp>
        <p:nvSpPr>
          <p:cNvPr id="3" name="Titre 2"/>
          <p:cNvSpPr>
            <a:spLocks noGrp="1"/>
          </p:cNvSpPr>
          <p:nvPr>
            <p:ph type="title"/>
          </p:nvPr>
        </p:nvSpPr>
        <p:spPr/>
        <p:txBody>
          <a:bodyPr>
            <a:normAutofit fontScale="90000"/>
          </a:bodyPr>
          <a:lstStyle/>
          <a:p>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6294" y="1981131"/>
            <a:ext cx="3478506" cy="1657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9833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r>
              <a:rPr lang="en-US" dirty="0"/>
              <a:t>Timing analysis can be </a:t>
            </a:r>
            <a:r>
              <a:rPr lang="en-US" b="1" dirty="0"/>
              <a:t>static</a:t>
            </a:r>
            <a:r>
              <a:rPr lang="en-US" dirty="0"/>
              <a:t> or </a:t>
            </a:r>
            <a:r>
              <a:rPr lang="en-US" b="1" dirty="0"/>
              <a:t>dynamic</a:t>
            </a:r>
            <a:r>
              <a:rPr lang="en-US" dirty="0"/>
              <a:t>. Dynamic timing analysis verifies functionality of the design by applying input vectors and checking for correct output vectors whereas Static Timing Analysis checks static delay requirements of the circuit without any input or output vectors.</a:t>
            </a:r>
            <a:endParaRPr lang="fr-FR" dirty="0"/>
          </a:p>
        </p:txBody>
      </p:sp>
      <p:sp>
        <p:nvSpPr>
          <p:cNvPr id="3" name="Titre 2"/>
          <p:cNvSpPr>
            <a:spLocks noGrp="1"/>
          </p:cNvSpPr>
          <p:nvPr>
            <p:ph type="title"/>
          </p:nvPr>
        </p:nvSpPr>
        <p:spPr/>
        <p:txBody>
          <a:bodyPr>
            <a:normAutofit fontScale="90000"/>
          </a:bodyPr>
          <a:lstStyle/>
          <a:p>
            <a:endParaRPr lang="fr-FR"/>
          </a:p>
        </p:txBody>
      </p:sp>
    </p:spTree>
    <p:extLst>
      <p:ext uri="{BB962C8B-B14F-4D97-AF65-F5344CB8AC3E}">
        <p14:creationId xmlns:p14="http://schemas.microsoft.com/office/powerpoint/2010/main" val="34200209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r>
              <a:rPr lang="fr-FR" dirty="0" smtClean="0"/>
              <a:t>Setup time: i</a:t>
            </a:r>
            <a:r>
              <a:rPr lang="en-US" dirty="0" err="1" smtClean="0"/>
              <a:t>nput</a:t>
            </a:r>
            <a:r>
              <a:rPr lang="en-US" dirty="0" smtClean="0"/>
              <a:t> </a:t>
            </a:r>
            <a:r>
              <a:rPr lang="en-US" dirty="0"/>
              <a:t>(D) must be stable before the active edge of the Clock. </a:t>
            </a:r>
            <a:endParaRPr lang="en-US" dirty="0" smtClean="0"/>
          </a:p>
          <a:p>
            <a:r>
              <a:rPr lang="en-US" dirty="0" smtClean="0"/>
              <a:t>Hold time :input </a:t>
            </a:r>
            <a:r>
              <a:rPr lang="en-US" dirty="0"/>
              <a:t>(D) must be stable after the active edge of clock. </a:t>
            </a:r>
            <a:endParaRPr lang="en-US" dirty="0" smtClean="0"/>
          </a:p>
          <a:p>
            <a:r>
              <a:rPr lang="en-US" dirty="0" smtClean="0"/>
              <a:t>Slack: It </a:t>
            </a:r>
            <a:r>
              <a:rPr lang="en-US" dirty="0"/>
              <a:t>is difference between the desired arrival times and the actual arrival time for a signal. </a:t>
            </a:r>
            <a:endParaRPr lang="fr-FR" dirty="0" smtClean="0"/>
          </a:p>
        </p:txBody>
      </p:sp>
      <p:sp>
        <p:nvSpPr>
          <p:cNvPr id="3" name="Titre 2"/>
          <p:cNvSpPr>
            <a:spLocks noGrp="1"/>
          </p:cNvSpPr>
          <p:nvPr>
            <p:ph type="title"/>
          </p:nvPr>
        </p:nvSpPr>
        <p:spPr/>
        <p:txBody>
          <a:bodyPr>
            <a:normAutofit fontScale="90000"/>
          </a:bodyPr>
          <a:lstStyle/>
          <a:p>
            <a:endParaRPr lang="fr-FR"/>
          </a:p>
        </p:txBody>
      </p:sp>
    </p:spTree>
    <p:extLst>
      <p:ext uri="{BB962C8B-B14F-4D97-AF65-F5344CB8AC3E}">
        <p14:creationId xmlns:p14="http://schemas.microsoft.com/office/powerpoint/2010/main" val="19425719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US" b="1" dirty="0" smtClean="0"/>
              <a:t>Static </a:t>
            </a:r>
            <a:r>
              <a:rPr lang="en-US" b="1" dirty="0"/>
              <a:t>timing analysis</a:t>
            </a:r>
            <a:r>
              <a:rPr lang="en-US" dirty="0"/>
              <a:t> (STA) is a simulation method of computing the expected timing of a digital circuit without requiring a simulation of the full circuit</a:t>
            </a:r>
            <a:r>
              <a:rPr lang="en-US" dirty="0" smtClean="0"/>
              <a:t>.</a:t>
            </a:r>
          </a:p>
          <a:p>
            <a:r>
              <a:rPr lang="en-US" dirty="0" smtClean="0"/>
              <a:t>Goal : check ability </a:t>
            </a:r>
            <a:r>
              <a:rPr lang="en-US" dirty="0"/>
              <a:t>of a circuit to operate at the specified speed</a:t>
            </a:r>
          </a:p>
          <a:p>
            <a:endParaRPr lang="fr-FR" dirty="0"/>
          </a:p>
        </p:txBody>
      </p:sp>
      <p:sp>
        <p:nvSpPr>
          <p:cNvPr id="3" name="Titre 2"/>
          <p:cNvSpPr>
            <a:spLocks noGrp="1"/>
          </p:cNvSpPr>
          <p:nvPr>
            <p:ph type="title"/>
          </p:nvPr>
        </p:nvSpPr>
        <p:spPr/>
        <p:txBody>
          <a:bodyPr>
            <a:normAutofit fontScale="90000"/>
          </a:bodyPr>
          <a:lstStyle/>
          <a:p>
            <a:endParaRPr lang="fr-FR"/>
          </a:p>
        </p:txBody>
      </p:sp>
    </p:spTree>
    <p:extLst>
      <p:ext uri="{BB962C8B-B14F-4D97-AF65-F5344CB8AC3E}">
        <p14:creationId xmlns:p14="http://schemas.microsoft.com/office/powerpoint/2010/main" val="32361351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US" dirty="0"/>
              <a:t>A </a:t>
            </a:r>
            <a:r>
              <a:rPr lang="en-US" b="1" dirty="0"/>
              <a:t>setup time violation</a:t>
            </a:r>
            <a:r>
              <a:rPr lang="en-US" dirty="0"/>
              <a:t>, when a signal arrives too late, and misses the time when it should advance;</a:t>
            </a:r>
          </a:p>
          <a:p>
            <a:r>
              <a:rPr lang="en-US" dirty="0"/>
              <a:t>A </a:t>
            </a:r>
            <a:r>
              <a:rPr lang="en-US" b="1" dirty="0"/>
              <a:t>hold time violation</a:t>
            </a:r>
            <a:r>
              <a:rPr lang="en-US" dirty="0"/>
              <a:t>, when an input signal changes too soon after the clock's active transition.</a:t>
            </a:r>
          </a:p>
          <a:p>
            <a:endParaRPr lang="fr-FR" dirty="0"/>
          </a:p>
        </p:txBody>
      </p:sp>
      <p:sp>
        <p:nvSpPr>
          <p:cNvPr id="3" name="Titre 2"/>
          <p:cNvSpPr>
            <a:spLocks noGrp="1"/>
          </p:cNvSpPr>
          <p:nvPr>
            <p:ph type="title"/>
          </p:nvPr>
        </p:nvSpPr>
        <p:spPr/>
        <p:txBody>
          <a:bodyPr>
            <a:normAutofit fontScale="90000"/>
          </a:bodyPr>
          <a:lstStyle/>
          <a:p>
            <a:endParaRPr lang="fr-FR"/>
          </a:p>
        </p:txBody>
      </p:sp>
    </p:spTree>
    <p:extLst>
      <p:ext uri="{BB962C8B-B14F-4D97-AF65-F5344CB8AC3E}">
        <p14:creationId xmlns:p14="http://schemas.microsoft.com/office/powerpoint/2010/main" val="32591071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895350"/>
            <a:ext cx="8229600" cy="3394472"/>
          </a:xfrm>
        </p:spPr>
        <p:txBody>
          <a:bodyPr>
            <a:normAutofit fontScale="85000" lnSpcReduction="10000"/>
          </a:bodyPr>
          <a:lstStyle/>
          <a:p>
            <a:r>
              <a:rPr lang="en-US" b="1" dirty="0"/>
              <a:t>Timing Analysis is performed by splitting the design into different paths based on: </a:t>
            </a:r>
            <a:r>
              <a:rPr lang="en-US" dirty="0" smtClean="0"/>
              <a:t>Start </a:t>
            </a:r>
            <a:r>
              <a:rPr lang="en-US" dirty="0"/>
              <a:t>Points </a:t>
            </a:r>
            <a:r>
              <a:rPr lang="en-US" dirty="0" smtClean="0"/>
              <a:t>&amp; </a:t>
            </a:r>
            <a:r>
              <a:rPr lang="en-US" dirty="0"/>
              <a:t>End points  </a:t>
            </a:r>
            <a:r>
              <a:rPr lang="en-US" dirty="0" smtClean="0"/>
              <a:t>=&gt; Timing paths</a:t>
            </a:r>
            <a:endParaRPr lang="en-US" dirty="0"/>
          </a:p>
          <a:p>
            <a:endParaRPr lang="en-US" b="1" dirty="0" smtClean="0"/>
          </a:p>
          <a:p>
            <a:r>
              <a:rPr lang="en-US" b="1" dirty="0" smtClean="0"/>
              <a:t>Calculation </a:t>
            </a:r>
            <a:r>
              <a:rPr lang="en-US" b="1" dirty="0"/>
              <a:t>of the propagation delay along each path:</a:t>
            </a:r>
            <a:endParaRPr lang="en-US" dirty="0"/>
          </a:p>
          <a:p>
            <a:r>
              <a:rPr lang="en-US" dirty="0"/>
              <a:t>STA calculates the delay along each timing path by determining the Gate delay and Net delay.</a:t>
            </a:r>
            <a:endParaRPr lang="en-US" dirty="0"/>
          </a:p>
          <a:p>
            <a:endParaRPr lang="fr-FR" dirty="0"/>
          </a:p>
        </p:txBody>
      </p:sp>
      <p:sp>
        <p:nvSpPr>
          <p:cNvPr id="3" name="Titre 2"/>
          <p:cNvSpPr>
            <a:spLocks noGrp="1"/>
          </p:cNvSpPr>
          <p:nvPr>
            <p:ph type="title"/>
          </p:nvPr>
        </p:nvSpPr>
        <p:spPr/>
        <p:txBody>
          <a:bodyPr>
            <a:normAutofit fontScale="90000"/>
          </a:bodyPr>
          <a:lstStyle/>
          <a:p>
            <a:endParaRPr lang="fr-FR"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0550" y="1657350"/>
            <a:ext cx="2582014" cy="979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38359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err="1" smtClean="0"/>
              <a:t>Gate</a:t>
            </a:r>
            <a:r>
              <a:rPr lang="fr-FR" dirty="0" smtClean="0"/>
              <a:t> </a:t>
            </a:r>
            <a:r>
              <a:rPr lang="fr-FR" dirty="0" err="1" smtClean="0"/>
              <a:t>delay</a:t>
            </a:r>
            <a:r>
              <a:rPr lang="fr-FR" dirty="0" smtClean="0"/>
              <a:t>: </a:t>
            </a:r>
          </a:p>
          <a:p>
            <a:pPr lvl="1"/>
            <a:r>
              <a:rPr lang="fr-FR" dirty="0" smtClean="0"/>
              <a:t>Input transition time</a:t>
            </a:r>
          </a:p>
          <a:p>
            <a:pPr lvl="1"/>
            <a:r>
              <a:rPr lang="fr-FR" dirty="0" smtClean="0"/>
              <a:t>Output </a:t>
            </a:r>
            <a:r>
              <a:rPr lang="fr-FR" dirty="0" err="1" smtClean="0"/>
              <a:t>load</a:t>
            </a:r>
            <a:r>
              <a:rPr lang="fr-FR" dirty="0" smtClean="0"/>
              <a:t> capacitance</a:t>
            </a:r>
          </a:p>
          <a:p>
            <a:r>
              <a:rPr lang="fr-FR" dirty="0" smtClean="0"/>
              <a:t>Net </a:t>
            </a:r>
            <a:r>
              <a:rPr lang="fr-FR" dirty="0" err="1"/>
              <a:t>delay</a:t>
            </a:r>
            <a:r>
              <a:rPr lang="fr-FR" dirty="0"/>
              <a:t>: </a:t>
            </a:r>
          </a:p>
          <a:p>
            <a:pPr lvl="1"/>
            <a:r>
              <a:rPr lang="fr-FR" dirty="0" err="1" smtClean="0"/>
              <a:t>Parasitic</a:t>
            </a:r>
            <a:r>
              <a:rPr lang="fr-FR" dirty="0" smtClean="0"/>
              <a:t> capacitance</a:t>
            </a:r>
            <a:endParaRPr lang="fr-FR" dirty="0"/>
          </a:p>
          <a:p>
            <a:pPr lvl="1"/>
            <a:r>
              <a:rPr lang="fr-FR" dirty="0" err="1" smtClean="0"/>
              <a:t>Resistance</a:t>
            </a:r>
            <a:r>
              <a:rPr lang="fr-FR" dirty="0" smtClean="0"/>
              <a:t> if net</a:t>
            </a:r>
            <a:endParaRPr lang="fr-FR" dirty="0"/>
          </a:p>
          <a:p>
            <a:pPr lvl="1"/>
            <a:endParaRPr lang="fr-FR" dirty="0"/>
          </a:p>
        </p:txBody>
      </p:sp>
      <p:sp>
        <p:nvSpPr>
          <p:cNvPr id="3" name="Titre 2"/>
          <p:cNvSpPr>
            <a:spLocks noGrp="1"/>
          </p:cNvSpPr>
          <p:nvPr>
            <p:ph type="title"/>
          </p:nvPr>
        </p:nvSpPr>
        <p:spPr/>
        <p:txBody>
          <a:bodyPr>
            <a:normAutofit fontScale="90000"/>
          </a:bodyPr>
          <a:lstStyle/>
          <a:p>
            <a:endParaRPr lang="fr-FR"/>
          </a:p>
        </p:txBody>
      </p:sp>
    </p:spTree>
    <p:extLst>
      <p:ext uri="{BB962C8B-B14F-4D97-AF65-F5344CB8AC3E}">
        <p14:creationId xmlns:p14="http://schemas.microsoft.com/office/powerpoint/2010/main" val="40599486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err="1" smtClean="0"/>
              <a:t>Means</a:t>
            </a:r>
            <a:r>
              <a:rPr lang="fr-FR" dirty="0" smtClean="0"/>
              <a:t> to </a:t>
            </a:r>
            <a:r>
              <a:rPr lang="fr-FR" dirty="0" err="1" smtClean="0"/>
              <a:t>synchonize</a:t>
            </a:r>
            <a:endParaRPr lang="fr-FR" dirty="0" smtClean="0"/>
          </a:p>
          <a:p>
            <a:r>
              <a:rPr lang="en-US" dirty="0"/>
              <a:t>By allowing events to happen at known timing boundaries, we can sequence these events</a:t>
            </a:r>
          </a:p>
          <a:p>
            <a:endParaRPr lang="fr-FR" dirty="0"/>
          </a:p>
        </p:txBody>
      </p:sp>
      <p:sp>
        <p:nvSpPr>
          <p:cNvPr id="3" name="Titre 2"/>
          <p:cNvSpPr>
            <a:spLocks noGrp="1"/>
          </p:cNvSpPr>
          <p:nvPr>
            <p:ph type="title"/>
          </p:nvPr>
        </p:nvSpPr>
        <p:spPr/>
        <p:txBody>
          <a:bodyPr>
            <a:normAutofit fontScale="90000"/>
          </a:bodyPr>
          <a:lstStyle/>
          <a:p>
            <a:r>
              <a:rPr lang="fr-FR" dirty="0" err="1" smtClean="0"/>
              <a:t>Why</a:t>
            </a:r>
            <a:r>
              <a:rPr lang="fr-FR" dirty="0" smtClean="0"/>
              <a:t> </a:t>
            </a:r>
            <a:r>
              <a:rPr lang="fr-FR" dirty="0" err="1" smtClean="0"/>
              <a:t>clocks</a:t>
            </a:r>
            <a:endParaRPr lang="fr-FR" dirty="0"/>
          </a:p>
        </p:txBody>
      </p:sp>
    </p:spTree>
    <p:extLst>
      <p:ext uri="{BB962C8B-B14F-4D97-AF65-F5344CB8AC3E}">
        <p14:creationId xmlns:p14="http://schemas.microsoft.com/office/powerpoint/2010/main" val="3097972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en-US" dirty="0"/>
              <a:t>“If you don’t test it, it won’t work</a:t>
            </a:r>
            <a:r>
              <a:rPr lang="en-US" dirty="0" smtClean="0"/>
              <a:t>!” </a:t>
            </a:r>
            <a:r>
              <a:rPr lang="en-US" dirty="0"/>
              <a:t>(Guaranteed)</a:t>
            </a:r>
            <a:endParaRPr lang="fr-FR" dirty="0"/>
          </a:p>
        </p:txBody>
      </p:sp>
      <p:sp>
        <p:nvSpPr>
          <p:cNvPr id="3" name="Titre 2"/>
          <p:cNvSpPr>
            <a:spLocks noGrp="1"/>
          </p:cNvSpPr>
          <p:nvPr>
            <p:ph type="title"/>
          </p:nvPr>
        </p:nvSpPr>
        <p:spPr/>
        <p:txBody>
          <a:bodyPr>
            <a:normAutofit fontScale="90000"/>
          </a:bodyPr>
          <a:lstStyle/>
          <a:p>
            <a:r>
              <a:rPr lang="fr-FR" dirty="0" err="1"/>
              <a:t>Murphy's</a:t>
            </a:r>
            <a:r>
              <a:rPr lang="fr-FR" dirty="0"/>
              <a:t> </a:t>
            </a:r>
            <a:r>
              <a:rPr lang="fr-FR" dirty="0" err="1" smtClean="0"/>
              <a:t>laws</a:t>
            </a:r>
            <a:endParaRPr lang="fr-FR" dirty="0"/>
          </a:p>
        </p:txBody>
      </p:sp>
    </p:spTree>
    <p:extLst>
      <p:ext uri="{BB962C8B-B14F-4D97-AF65-F5344CB8AC3E}">
        <p14:creationId xmlns:p14="http://schemas.microsoft.com/office/powerpoint/2010/main" val="29786239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endParaRPr lang="fr-FR"/>
          </a:p>
        </p:txBody>
      </p:sp>
      <p:grpSp>
        <p:nvGrpSpPr>
          <p:cNvPr id="39" name="Group 4"/>
          <p:cNvGrpSpPr>
            <a:grpSpLocks/>
          </p:cNvGrpSpPr>
          <p:nvPr/>
        </p:nvGrpSpPr>
        <p:grpSpPr bwMode="auto">
          <a:xfrm>
            <a:off x="4354510" y="2419350"/>
            <a:ext cx="4408490" cy="1905000"/>
            <a:chOff x="2688" y="2160"/>
            <a:chExt cx="2777" cy="1693"/>
          </a:xfrm>
        </p:grpSpPr>
        <p:sp>
          <p:nvSpPr>
            <p:cNvPr id="40" name="Line 5"/>
            <p:cNvSpPr>
              <a:spLocks noChangeShapeType="1"/>
            </p:cNvSpPr>
            <p:nvPr/>
          </p:nvSpPr>
          <p:spPr bwMode="auto">
            <a:xfrm>
              <a:off x="2776" y="2592"/>
              <a:ext cx="48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sp>
          <p:nvSpPr>
            <p:cNvPr id="41" name="Line 6"/>
            <p:cNvSpPr>
              <a:spLocks noChangeShapeType="1"/>
            </p:cNvSpPr>
            <p:nvPr/>
          </p:nvSpPr>
          <p:spPr bwMode="auto">
            <a:xfrm flipV="1">
              <a:off x="3257" y="2303"/>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sp>
          <p:nvSpPr>
            <p:cNvPr id="42" name="Line 7"/>
            <p:cNvSpPr>
              <a:spLocks noChangeShapeType="1"/>
            </p:cNvSpPr>
            <p:nvPr/>
          </p:nvSpPr>
          <p:spPr bwMode="auto">
            <a:xfrm>
              <a:off x="3257" y="2303"/>
              <a:ext cx="86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grpSp>
          <p:nvGrpSpPr>
            <p:cNvPr id="43" name="Group 8"/>
            <p:cNvGrpSpPr>
              <a:grpSpLocks/>
            </p:cNvGrpSpPr>
            <p:nvPr/>
          </p:nvGrpSpPr>
          <p:grpSpPr bwMode="auto">
            <a:xfrm flipV="1">
              <a:off x="4120" y="2304"/>
              <a:ext cx="864" cy="288"/>
              <a:chOff x="1201" y="2399"/>
              <a:chExt cx="864" cy="288"/>
            </a:xfrm>
          </p:grpSpPr>
          <p:sp>
            <p:nvSpPr>
              <p:cNvPr id="72" name="Line 9"/>
              <p:cNvSpPr>
                <a:spLocks noChangeShapeType="1"/>
              </p:cNvSpPr>
              <p:nvPr/>
            </p:nvSpPr>
            <p:spPr bwMode="auto">
              <a:xfrm flipH="1">
                <a:off x="1201" y="2399"/>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sp>
            <p:nvSpPr>
              <p:cNvPr id="73" name="Line 10"/>
              <p:cNvSpPr>
                <a:spLocks noChangeShapeType="1"/>
              </p:cNvSpPr>
              <p:nvPr/>
            </p:nvSpPr>
            <p:spPr bwMode="auto">
              <a:xfrm flipH="1" flipV="1">
                <a:off x="1201" y="2399"/>
                <a:ext cx="86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grpSp>
        <p:grpSp>
          <p:nvGrpSpPr>
            <p:cNvPr id="44" name="Group 11"/>
            <p:cNvGrpSpPr>
              <a:grpSpLocks/>
            </p:cNvGrpSpPr>
            <p:nvPr/>
          </p:nvGrpSpPr>
          <p:grpSpPr bwMode="auto">
            <a:xfrm flipH="1" flipV="1">
              <a:off x="4984" y="2304"/>
              <a:ext cx="481" cy="289"/>
              <a:chOff x="720" y="2399"/>
              <a:chExt cx="481" cy="289"/>
            </a:xfrm>
          </p:grpSpPr>
          <p:sp>
            <p:nvSpPr>
              <p:cNvPr id="70" name="Line 12"/>
              <p:cNvSpPr>
                <a:spLocks noChangeShapeType="1"/>
              </p:cNvSpPr>
              <p:nvPr/>
            </p:nvSpPr>
            <p:spPr bwMode="auto">
              <a:xfrm>
                <a:off x="720" y="2688"/>
                <a:ext cx="48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sp>
            <p:nvSpPr>
              <p:cNvPr id="71" name="Line 13"/>
              <p:cNvSpPr>
                <a:spLocks noChangeShapeType="1"/>
              </p:cNvSpPr>
              <p:nvPr/>
            </p:nvSpPr>
            <p:spPr bwMode="auto">
              <a:xfrm flipV="1">
                <a:off x="1201" y="2399"/>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grpSp>
        <p:sp>
          <p:nvSpPr>
            <p:cNvPr id="45" name="Text Box 14"/>
            <p:cNvSpPr txBox="1">
              <a:spLocks noChangeArrowheads="1"/>
            </p:cNvSpPr>
            <p:nvPr/>
          </p:nvSpPr>
          <p:spPr bwMode="auto">
            <a:xfrm>
              <a:off x="2784" y="2292"/>
              <a:ext cx="37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altLang="fr-FR"/>
                <a:t>CLK</a:t>
              </a:r>
            </a:p>
          </p:txBody>
        </p:sp>
        <p:sp>
          <p:nvSpPr>
            <p:cNvPr id="46" name="Line 15"/>
            <p:cNvSpPr>
              <a:spLocks noChangeShapeType="1"/>
            </p:cNvSpPr>
            <p:nvPr/>
          </p:nvSpPr>
          <p:spPr bwMode="auto">
            <a:xfrm>
              <a:off x="2776" y="3216"/>
              <a:ext cx="76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sp>
          <p:nvSpPr>
            <p:cNvPr id="47" name="Line 16"/>
            <p:cNvSpPr>
              <a:spLocks noChangeShapeType="1"/>
            </p:cNvSpPr>
            <p:nvPr/>
          </p:nvSpPr>
          <p:spPr bwMode="auto">
            <a:xfrm flipV="1">
              <a:off x="3544" y="2928"/>
              <a:ext cx="48"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sp>
          <p:nvSpPr>
            <p:cNvPr id="48" name="Line 17"/>
            <p:cNvSpPr>
              <a:spLocks noChangeShapeType="1"/>
            </p:cNvSpPr>
            <p:nvPr/>
          </p:nvSpPr>
          <p:spPr bwMode="auto">
            <a:xfrm>
              <a:off x="3592" y="2928"/>
              <a:ext cx="105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sp>
          <p:nvSpPr>
            <p:cNvPr id="49" name="Line 18"/>
            <p:cNvSpPr>
              <a:spLocks noChangeShapeType="1"/>
            </p:cNvSpPr>
            <p:nvPr/>
          </p:nvSpPr>
          <p:spPr bwMode="auto">
            <a:xfrm>
              <a:off x="4696" y="3216"/>
              <a:ext cx="76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sp>
          <p:nvSpPr>
            <p:cNvPr id="50" name="Line 19"/>
            <p:cNvSpPr>
              <a:spLocks noChangeShapeType="1"/>
            </p:cNvSpPr>
            <p:nvPr/>
          </p:nvSpPr>
          <p:spPr bwMode="auto">
            <a:xfrm flipV="1">
              <a:off x="4648" y="2928"/>
              <a:ext cx="48"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sp>
          <p:nvSpPr>
            <p:cNvPr id="51" name="Line 20"/>
            <p:cNvSpPr>
              <a:spLocks noChangeShapeType="1"/>
            </p:cNvSpPr>
            <p:nvPr/>
          </p:nvSpPr>
          <p:spPr bwMode="auto">
            <a:xfrm flipH="1" flipV="1">
              <a:off x="3544" y="2928"/>
              <a:ext cx="48"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sp>
          <p:nvSpPr>
            <p:cNvPr id="52" name="Line 21"/>
            <p:cNvSpPr>
              <a:spLocks noChangeShapeType="1"/>
            </p:cNvSpPr>
            <p:nvPr/>
          </p:nvSpPr>
          <p:spPr bwMode="auto">
            <a:xfrm flipH="1" flipV="1">
              <a:off x="4648" y="2928"/>
              <a:ext cx="48"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sp>
          <p:nvSpPr>
            <p:cNvPr id="53" name="Line 22"/>
            <p:cNvSpPr>
              <a:spLocks noChangeShapeType="1"/>
            </p:cNvSpPr>
            <p:nvPr/>
          </p:nvSpPr>
          <p:spPr bwMode="auto">
            <a:xfrm>
              <a:off x="3592" y="3216"/>
              <a:ext cx="105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sp>
          <p:nvSpPr>
            <p:cNvPr id="54" name="Line 23"/>
            <p:cNvSpPr>
              <a:spLocks noChangeShapeType="1"/>
            </p:cNvSpPr>
            <p:nvPr/>
          </p:nvSpPr>
          <p:spPr bwMode="auto">
            <a:xfrm>
              <a:off x="2776" y="2928"/>
              <a:ext cx="76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sp>
          <p:nvSpPr>
            <p:cNvPr id="55" name="Line 24"/>
            <p:cNvSpPr>
              <a:spLocks noChangeShapeType="1"/>
            </p:cNvSpPr>
            <p:nvPr/>
          </p:nvSpPr>
          <p:spPr bwMode="auto">
            <a:xfrm>
              <a:off x="4696" y="2928"/>
              <a:ext cx="76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sp>
          <p:nvSpPr>
            <p:cNvPr id="56" name="Line 25"/>
            <p:cNvSpPr>
              <a:spLocks noChangeShapeType="1"/>
            </p:cNvSpPr>
            <p:nvPr/>
          </p:nvSpPr>
          <p:spPr bwMode="auto">
            <a:xfrm>
              <a:off x="3544" y="2160"/>
              <a:ext cx="0" cy="168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sp>
          <p:nvSpPr>
            <p:cNvPr id="57" name="Line 26"/>
            <p:cNvSpPr>
              <a:spLocks noChangeShapeType="1"/>
            </p:cNvSpPr>
            <p:nvPr/>
          </p:nvSpPr>
          <p:spPr bwMode="auto">
            <a:xfrm>
              <a:off x="3256" y="2160"/>
              <a:ext cx="0" cy="168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sp>
          <p:nvSpPr>
            <p:cNvPr id="58" name="Line 27"/>
            <p:cNvSpPr>
              <a:spLocks noChangeShapeType="1"/>
            </p:cNvSpPr>
            <p:nvPr/>
          </p:nvSpPr>
          <p:spPr bwMode="auto">
            <a:xfrm>
              <a:off x="4696" y="2160"/>
              <a:ext cx="0" cy="168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sp>
          <p:nvSpPr>
            <p:cNvPr id="59" name="Line 28"/>
            <p:cNvSpPr>
              <a:spLocks noChangeShapeType="1"/>
            </p:cNvSpPr>
            <p:nvPr/>
          </p:nvSpPr>
          <p:spPr bwMode="auto">
            <a:xfrm>
              <a:off x="4984" y="2160"/>
              <a:ext cx="0" cy="168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sp>
          <p:nvSpPr>
            <p:cNvPr id="60" name="Text Box 29"/>
            <p:cNvSpPr txBox="1">
              <a:spLocks noChangeArrowheads="1"/>
            </p:cNvSpPr>
            <p:nvPr/>
          </p:nvSpPr>
          <p:spPr bwMode="auto">
            <a:xfrm>
              <a:off x="3208" y="3600"/>
              <a:ext cx="372"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altLang="fr-FR" i="1"/>
                <a:t>T</a:t>
              </a:r>
              <a:r>
                <a:rPr lang="en-US" altLang="fr-FR" i="1" baseline="-25000"/>
                <a:t>hold</a:t>
              </a:r>
            </a:p>
          </p:txBody>
        </p:sp>
        <p:sp>
          <p:nvSpPr>
            <p:cNvPr id="61" name="Text Box 30"/>
            <p:cNvSpPr txBox="1">
              <a:spLocks noChangeArrowheads="1"/>
            </p:cNvSpPr>
            <p:nvPr/>
          </p:nvSpPr>
          <p:spPr bwMode="auto">
            <a:xfrm>
              <a:off x="4648" y="3648"/>
              <a:ext cx="42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altLang="fr-FR" i="1"/>
                <a:t>T</a:t>
              </a:r>
              <a:r>
                <a:rPr lang="en-US" altLang="fr-FR" i="1" baseline="-25000"/>
                <a:t>setup</a:t>
              </a:r>
            </a:p>
          </p:txBody>
        </p:sp>
        <p:sp>
          <p:nvSpPr>
            <p:cNvPr id="62" name="Line 31"/>
            <p:cNvSpPr>
              <a:spLocks noChangeShapeType="1"/>
            </p:cNvSpPr>
            <p:nvPr/>
          </p:nvSpPr>
          <p:spPr bwMode="auto">
            <a:xfrm>
              <a:off x="2968" y="3744"/>
              <a:ext cx="288"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sp>
          <p:nvSpPr>
            <p:cNvPr id="63" name="Line 32"/>
            <p:cNvSpPr>
              <a:spLocks noChangeShapeType="1"/>
            </p:cNvSpPr>
            <p:nvPr/>
          </p:nvSpPr>
          <p:spPr bwMode="auto">
            <a:xfrm flipH="1">
              <a:off x="3544" y="3744"/>
              <a:ext cx="288"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sp>
          <p:nvSpPr>
            <p:cNvPr id="64" name="Line 33"/>
            <p:cNvSpPr>
              <a:spLocks noChangeShapeType="1"/>
            </p:cNvSpPr>
            <p:nvPr/>
          </p:nvSpPr>
          <p:spPr bwMode="auto">
            <a:xfrm>
              <a:off x="4456" y="3744"/>
              <a:ext cx="24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sp>
          <p:nvSpPr>
            <p:cNvPr id="65" name="Line 34"/>
            <p:cNvSpPr>
              <a:spLocks noChangeShapeType="1"/>
            </p:cNvSpPr>
            <p:nvPr/>
          </p:nvSpPr>
          <p:spPr bwMode="auto">
            <a:xfrm flipH="1">
              <a:off x="4984" y="3744"/>
              <a:ext cx="288"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sp>
          <p:nvSpPr>
            <p:cNvPr id="66" name="Text Box 35"/>
            <p:cNvSpPr txBox="1">
              <a:spLocks noChangeArrowheads="1"/>
            </p:cNvSpPr>
            <p:nvPr/>
          </p:nvSpPr>
          <p:spPr bwMode="auto">
            <a:xfrm>
              <a:off x="3928" y="3312"/>
              <a:ext cx="407"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altLang="fr-FR" i="1"/>
                <a:t>T</a:t>
              </a:r>
              <a:r>
                <a:rPr lang="en-US" altLang="fr-FR" i="1" baseline="-25000"/>
                <a:t>cycle</a:t>
              </a:r>
            </a:p>
          </p:txBody>
        </p:sp>
        <p:sp>
          <p:nvSpPr>
            <p:cNvPr id="67" name="Line 36"/>
            <p:cNvSpPr>
              <a:spLocks noChangeShapeType="1"/>
            </p:cNvSpPr>
            <p:nvPr/>
          </p:nvSpPr>
          <p:spPr bwMode="auto">
            <a:xfrm flipH="1">
              <a:off x="3256" y="3408"/>
              <a:ext cx="62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sp>
          <p:nvSpPr>
            <p:cNvPr id="68" name="Line 37"/>
            <p:cNvSpPr>
              <a:spLocks noChangeShapeType="1"/>
            </p:cNvSpPr>
            <p:nvPr/>
          </p:nvSpPr>
          <p:spPr bwMode="auto">
            <a:xfrm>
              <a:off x="4360" y="3408"/>
              <a:ext cx="62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sp>
          <p:nvSpPr>
            <p:cNvPr id="69" name="Text Box 38"/>
            <p:cNvSpPr txBox="1">
              <a:spLocks noChangeArrowheads="1"/>
            </p:cNvSpPr>
            <p:nvPr/>
          </p:nvSpPr>
          <p:spPr bwMode="auto">
            <a:xfrm>
              <a:off x="2688" y="2964"/>
              <a:ext cx="480"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altLang="fr-FR"/>
                <a:t>DATA</a:t>
              </a:r>
            </a:p>
          </p:txBody>
        </p:sp>
      </p:grpSp>
      <p:grpSp>
        <p:nvGrpSpPr>
          <p:cNvPr id="74" name="Group 39"/>
          <p:cNvGrpSpPr>
            <a:grpSpLocks/>
          </p:cNvGrpSpPr>
          <p:nvPr/>
        </p:nvGrpSpPr>
        <p:grpSpPr bwMode="auto">
          <a:xfrm>
            <a:off x="304800" y="722312"/>
            <a:ext cx="4191000" cy="1697038"/>
            <a:chOff x="2784" y="804"/>
            <a:chExt cx="2640" cy="1069"/>
          </a:xfrm>
        </p:grpSpPr>
        <p:sp>
          <p:nvSpPr>
            <p:cNvPr id="75" name="Rectangle 74"/>
            <p:cNvSpPr>
              <a:spLocks noChangeArrowheads="1"/>
            </p:cNvSpPr>
            <p:nvPr/>
          </p:nvSpPr>
          <p:spPr bwMode="auto">
            <a:xfrm>
              <a:off x="3168" y="1008"/>
              <a:ext cx="384" cy="62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sp>
          <p:nvSpPr>
            <p:cNvPr id="76" name="Rectangle 75"/>
            <p:cNvSpPr>
              <a:spLocks noChangeArrowheads="1"/>
            </p:cNvSpPr>
            <p:nvPr/>
          </p:nvSpPr>
          <p:spPr bwMode="auto">
            <a:xfrm>
              <a:off x="4944" y="1008"/>
              <a:ext cx="384" cy="62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sp>
          <p:nvSpPr>
            <p:cNvPr id="77" name="AutoShape 42"/>
            <p:cNvSpPr>
              <a:spLocks noChangeArrowheads="1"/>
            </p:cNvSpPr>
            <p:nvPr/>
          </p:nvSpPr>
          <p:spPr bwMode="auto">
            <a:xfrm>
              <a:off x="3648" y="960"/>
              <a:ext cx="1104" cy="720"/>
            </a:xfrm>
            <a:prstGeom prst="cloudCallout">
              <a:avLst>
                <a:gd name="adj1" fmla="val 65491"/>
                <a:gd name="adj2" fmla="val 23194"/>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endParaRPr lang="fr-FR" altLang="fr-FR"/>
            </a:p>
          </p:txBody>
        </p:sp>
        <p:sp>
          <p:nvSpPr>
            <p:cNvPr id="78" name="Line 43"/>
            <p:cNvSpPr>
              <a:spLocks noChangeShapeType="1"/>
            </p:cNvSpPr>
            <p:nvPr/>
          </p:nvSpPr>
          <p:spPr bwMode="auto">
            <a:xfrm>
              <a:off x="5136" y="1632"/>
              <a:ext cx="0" cy="24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sp>
          <p:nvSpPr>
            <p:cNvPr id="79" name="Line 44"/>
            <p:cNvSpPr>
              <a:spLocks noChangeShapeType="1"/>
            </p:cNvSpPr>
            <p:nvPr/>
          </p:nvSpPr>
          <p:spPr bwMode="auto">
            <a:xfrm flipH="1">
              <a:off x="2880" y="1872"/>
              <a:ext cx="225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sp>
          <p:nvSpPr>
            <p:cNvPr id="80" name="Line 45"/>
            <p:cNvSpPr>
              <a:spLocks noChangeShapeType="1"/>
            </p:cNvSpPr>
            <p:nvPr/>
          </p:nvSpPr>
          <p:spPr bwMode="auto">
            <a:xfrm>
              <a:off x="3360" y="1632"/>
              <a:ext cx="0" cy="24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sp>
          <p:nvSpPr>
            <p:cNvPr id="81" name="Line 46"/>
            <p:cNvSpPr>
              <a:spLocks noChangeShapeType="1"/>
            </p:cNvSpPr>
            <p:nvPr/>
          </p:nvSpPr>
          <p:spPr bwMode="auto">
            <a:xfrm flipV="1">
              <a:off x="3312" y="1584"/>
              <a:ext cx="48" cy="4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sp>
          <p:nvSpPr>
            <p:cNvPr id="82" name="Line 47"/>
            <p:cNvSpPr>
              <a:spLocks noChangeShapeType="1"/>
            </p:cNvSpPr>
            <p:nvPr/>
          </p:nvSpPr>
          <p:spPr bwMode="auto">
            <a:xfrm>
              <a:off x="3360" y="1584"/>
              <a:ext cx="48" cy="4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sp>
          <p:nvSpPr>
            <p:cNvPr id="83" name="Line 48"/>
            <p:cNvSpPr>
              <a:spLocks noChangeShapeType="1"/>
            </p:cNvSpPr>
            <p:nvPr/>
          </p:nvSpPr>
          <p:spPr bwMode="auto">
            <a:xfrm flipV="1">
              <a:off x="5088" y="1584"/>
              <a:ext cx="48" cy="4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sp>
          <p:nvSpPr>
            <p:cNvPr id="84" name="Line 49"/>
            <p:cNvSpPr>
              <a:spLocks noChangeShapeType="1"/>
            </p:cNvSpPr>
            <p:nvPr/>
          </p:nvSpPr>
          <p:spPr bwMode="auto">
            <a:xfrm>
              <a:off x="5136" y="1584"/>
              <a:ext cx="48" cy="4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sp>
          <p:nvSpPr>
            <p:cNvPr id="85" name="Text Box 50"/>
            <p:cNvSpPr txBox="1">
              <a:spLocks noChangeArrowheads="1"/>
            </p:cNvSpPr>
            <p:nvPr/>
          </p:nvSpPr>
          <p:spPr bwMode="auto">
            <a:xfrm>
              <a:off x="2784" y="1668"/>
              <a:ext cx="37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altLang="fr-FR"/>
                <a:t>CLK</a:t>
              </a:r>
            </a:p>
          </p:txBody>
        </p:sp>
        <p:sp>
          <p:nvSpPr>
            <p:cNvPr id="86" name="Text Box 51"/>
            <p:cNvSpPr txBox="1">
              <a:spLocks noChangeArrowheads="1"/>
            </p:cNvSpPr>
            <p:nvPr/>
          </p:nvSpPr>
          <p:spPr bwMode="auto">
            <a:xfrm>
              <a:off x="4952" y="1188"/>
              <a:ext cx="18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altLang="fr-FR"/>
                <a:t>D</a:t>
              </a:r>
            </a:p>
          </p:txBody>
        </p:sp>
        <p:sp>
          <p:nvSpPr>
            <p:cNvPr id="87" name="Text Box 52"/>
            <p:cNvSpPr txBox="1">
              <a:spLocks noChangeArrowheads="1"/>
            </p:cNvSpPr>
            <p:nvPr/>
          </p:nvSpPr>
          <p:spPr bwMode="auto">
            <a:xfrm>
              <a:off x="3368" y="1188"/>
              <a:ext cx="192"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altLang="fr-FR"/>
                <a:t>Q</a:t>
              </a:r>
            </a:p>
          </p:txBody>
        </p:sp>
        <p:sp>
          <p:nvSpPr>
            <p:cNvPr id="88" name="Line 53"/>
            <p:cNvSpPr>
              <a:spLocks noChangeShapeType="1"/>
            </p:cNvSpPr>
            <p:nvPr/>
          </p:nvSpPr>
          <p:spPr bwMode="auto">
            <a:xfrm>
              <a:off x="3552" y="1344"/>
              <a:ext cx="9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sp>
          <p:nvSpPr>
            <p:cNvPr id="89" name="Line 54"/>
            <p:cNvSpPr>
              <a:spLocks noChangeShapeType="1"/>
            </p:cNvSpPr>
            <p:nvPr/>
          </p:nvSpPr>
          <p:spPr bwMode="auto">
            <a:xfrm>
              <a:off x="4752" y="1344"/>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sp>
          <p:nvSpPr>
            <p:cNvPr id="90" name="Line 55"/>
            <p:cNvSpPr>
              <a:spLocks noChangeShapeType="1"/>
            </p:cNvSpPr>
            <p:nvPr/>
          </p:nvSpPr>
          <p:spPr bwMode="auto">
            <a:xfrm>
              <a:off x="5328" y="1344"/>
              <a:ext cx="9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sp>
          <p:nvSpPr>
            <p:cNvPr id="91" name="Line 56"/>
            <p:cNvSpPr>
              <a:spLocks noChangeShapeType="1"/>
            </p:cNvSpPr>
            <p:nvPr/>
          </p:nvSpPr>
          <p:spPr bwMode="auto">
            <a:xfrm>
              <a:off x="3072" y="1344"/>
              <a:ext cx="9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fr-FR"/>
            </a:p>
          </p:txBody>
        </p:sp>
        <p:sp>
          <p:nvSpPr>
            <p:cNvPr id="92" name="Text Box 57"/>
            <p:cNvSpPr txBox="1">
              <a:spLocks noChangeArrowheads="1"/>
            </p:cNvSpPr>
            <p:nvPr/>
          </p:nvSpPr>
          <p:spPr bwMode="auto">
            <a:xfrm>
              <a:off x="3744" y="1152"/>
              <a:ext cx="968"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altLang="fr-FR" b="0" dirty="0"/>
                <a:t>combinational</a:t>
              </a:r>
            </a:p>
            <a:p>
              <a:pPr algn="ctr"/>
              <a:r>
                <a:rPr lang="en-US" altLang="fr-FR" b="0" dirty="0"/>
                <a:t>logic</a:t>
              </a:r>
            </a:p>
          </p:txBody>
        </p:sp>
        <p:sp>
          <p:nvSpPr>
            <p:cNvPr id="93" name="Text Box 58"/>
            <p:cNvSpPr txBox="1">
              <a:spLocks noChangeArrowheads="1"/>
            </p:cNvSpPr>
            <p:nvPr/>
          </p:nvSpPr>
          <p:spPr bwMode="auto">
            <a:xfrm>
              <a:off x="3272" y="804"/>
              <a:ext cx="25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altLang="fr-FR"/>
                <a:t>FF</a:t>
              </a:r>
            </a:p>
          </p:txBody>
        </p:sp>
        <p:sp>
          <p:nvSpPr>
            <p:cNvPr id="94" name="Text Box 59"/>
            <p:cNvSpPr txBox="1">
              <a:spLocks noChangeArrowheads="1"/>
            </p:cNvSpPr>
            <p:nvPr/>
          </p:nvSpPr>
          <p:spPr bwMode="auto">
            <a:xfrm>
              <a:off x="5048" y="804"/>
              <a:ext cx="25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defPPr>
                <a:defRPr lang="en-US"/>
              </a:defPPr>
              <a:lvl1pPr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1"/>
                </a:buClr>
                <a:buSzPct val="100000"/>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altLang="fr-FR"/>
                <a:t>FF</a:t>
              </a:r>
            </a:p>
          </p:txBody>
        </p:sp>
      </p:grpSp>
      <p:sp>
        <p:nvSpPr>
          <p:cNvPr id="95" name="Rectangle 94"/>
          <p:cNvSpPr/>
          <p:nvPr/>
        </p:nvSpPr>
        <p:spPr>
          <a:xfrm>
            <a:off x="4494210" y="796381"/>
            <a:ext cx="4572000" cy="535531"/>
          </a:xfrm>
          <a:prstGeom prst="rect">
            <a:avLst/>
          </a:prstGeom>
        </p:spPr>
        <p:txBody>
          <a:bodyPr>
            <a:spAutoFit/>
          </a:bodyPr>
          <a:lstStyle/>
          <a:p>
            <a:pPr>
              <a:lnSpc>
                <a:spcPct val="80000"/>
              </a:lnSpc>
              <a:spcBef>
                <a:spcPct val="65000"/>
              </a:spcBef>
              <a:buSzPct val="135000"/>
            </a:pPr>
            <a:r>
              <a:rPr lang="en-US" altLang="fr-FR" dirty="0">
                <a:latin typeface="Arial" charset="0"/>
              </a:rPr>
              <a:t>Synchronous design = combinational logic + sequential elements</a:t>
            </a:r>
            <a:endParaRPr lang="en-US" altLang="fr-FR" dirty="0">
              <a:latin typeface="Arial" charset="0"/>
            </a:endParaRPr>
          </a:p>
        </p:txBody>
      </p:sp>
      <p:sp>
        <p:nvSpPr>
          <p:cNvPr id="96" name="Rectangle 60"/>
          <p:cNvSpPr>
            <a:spLocks noChangeArrowheads="1"/>
          </p:cNvSpPr>
          <p:nvPr/>
        </p:nvSpPr>
        <p:spPr bwMode="auto">
          <a:xfrm>
            <a:off x="457200" y="2876550"/>
            <a:ext cx="3581400" cy="1473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marL="287338" indent="-287338">
              <a:defRPr sz="2400">
                <a:solidFill>
                  <a:schemeClr val="tx1"/>
                </a:solidFill>
                <a:latin typeface="Times New Roman" pitchFamily="18" charset="0"/>
              </a:defRPr>
            </a:lvl1pPr>
            <a:lvl2pPr marL="741363" indent="-246063">
              <a:defRPr sz="2400">
                <a:solidFill>
                  <a:schemeClr val="tx1"/>
                </a:solidFill>
                <a:latin typeface="Times New Roman" pitchFamily="18" charset="0"/>
              </a:defRPr>
            </a:lvl2pPr>
            <a:lvl3pPr marL="1146175" indent="-176213">
              <a:defRPr sz="2400">
                <a:solidFill>
                  <a:schemeClr val="tx1"/>
                </a:solidFill>
                <a:latin typeface="Times New Roman" pitchFamily="18" charset="0"/>
              </a:defRPr>
            </a:lvl3pPr>
            <a:lvl4pPr marL="1714500" indent="-342900">
              <a:defRPr sz="2400">
                <a:solidFill>
                  <a:schemeClr val="tx1"/>
                </a:solidFill>
                <a:latin typeface="Times New Roman" pitchFamily="18" charset="0"/>
              </a:defRPr>
            </a:lvl4pPr>
            <a:lvl5pPr marL="2171700" indent="-342900">
              <a:defRPr sz="2400">
                <a:solidFill>
                  <a:schemeClr val="tx1"/>
                </a:solidFill>
                <a:latin typeface="Times New Roman" pitchFamily="18" charset="0"/>
              </a:defRPr>
            </a:lvl5pPr>
            <a:lvl6pPr marL="2628900" indent="-342900" eaLnBrk="0" fontAlgn="base" hangingPunct="0">
              <a:spcBef>
                <a:spcPct val="0"/>
              </a:spcBef>
              <a:spcAft>
                <a:spcPct val="0"/>
              </a:spcAft>
              <a:defRPr sz="2400">
                <a:solidFill>
                  <a:schemeClr val="tx1"/>
                </a:solidFill>
                <a:latin typeface="Times New Roman" pitchFamily="18" charset="0"/>
              </a:defRPr>
            </a:lvl6pPr>
            <a:lvl7pPr marL="3086100" indent="-342900" eaLnBrk="0" fontAlgn="base" hangingPunct="0">
              <a:spcBef>
                <a:spcPct val="0"/>
              </a:spcBef>
              <a:spcAft>
                <a:spcPct val="0"/>
              </a:spcAft>
              <a:defRPr sz="2400">
                <a:solidFill>
                  <a:schemeClr val="tx1"/>
                </a:solidFill>
                <a:latin typeface="Times New Roman" pitchFamily="18" charset="0"/>
              </a:defRPr>
            </a:lvl7pPr>
            <a:lvl8pPr marL="3543300" indent="-342900" eaLnBrk="0" fontAlgn="base" hangingPunct="0">
              <a:spcBef>
                <a:spcPct val="0"/>
              </a:spcBef>
              <a:spcAft>
                <a:spcPct val="0"/>
              </a:spcAft>
              <a:defRPr sz="2400">
                <a:solidFill>
                  <a:schemeClr val="tx1"/>
                </a:solidFill>
                <a:latin typeface="Times New Roman" pitchFamily="18" charset="0"/>
              </a:defRPr>
            </a:lvl8pPr>
            <a:lvl9pPr marL="4000500" indent="-342900" eaLnBrk="0" fontAlgn="base" hangingPunct="0">
              <a:spcBef>
                <a:spcPct val="0"/>
              </a:spcBef>
              <a:spcAft>
                <a:spcPct val="0"/>
              </a:spcAft>
              <a:defRPr sz="2400">
                <a:solidFill>
                  <a:schemeClr val="tx1"/>
                </a:solidFill>
                <a:latin typeface="Times New Roman" pitchFamily="18" charset="0"/>
              </a:defRPr>
            </a:lvl9pPr>
          </a:lstStyle>
          <a:p>
            <a:pPr marL="0" indent="0">
              <a:lnSpc>
                <a:spcPct val="80000"/>
              </a:lnSpc>
              <a:spcBef>
                <a:spcPct val="65000"/>
              </a:spcBef>
              <a:buSzPct val="135000"/>
            </a:pPr>
            <a:r>
              <a:rPr lang="en-US" altLang="fr-FR" b="0" i="1" dirty="0" err="1">
                <a:latin typeface="Arial" charset="0"/>
              </a:rPr>
              <a:t>T</a:t>
            </a:r>
            <a:r>
              <a:rPr lang="en-US" altLang="fr-FR" b="0" i="1" baseline="-25000" dirty="0" err="1">
                <a:latin typeface="Arial" charset="0"/>
              </a:rPr>
              <a:t>max</a:t>
            </a:r>
            <a:r>
              <a:rPr lang="en-US" altLang="fr-FR" b="0" i="1" baseline="-25000" dirty="0">
                <a:latin typeface="Arial" charset="0"/>
              </a:rPr>
              <a:t> </a:t>
            </a:r>
            <a:r>
              <a:rPr lang="en-US" altLang="fr-FR" b="0" dirty="0">
                <a:latin typeface="Arial" charset="0"/>
              </a:rPr>
              <a:t>: </a:t>
            </a:r>
            <a:r>
              <a:rPr lang="en-US" altLang="fr-FR" b="0" i="1" dirty="0">
                <a:latin typeface="Arial" charset="0"/>
              </a:rPr>
              <a:t>longest data propagation path delay</a:t>
            </a:r>
          </a:p>
          <a:p>
            <a:pPr marL="0" indent="0">
              <a:lnSpc>
                <a:spcPct val="80000"/>
              </a:lnSpc>
              <a:spcBef>
                <a:spcPct val="65000"/>
              </a:spcBef>
              <a:buSzPct val="135000"/>
            </a:pPr>
            <a:r>
              <a:rPr lang="en-US" altLang="fr-FR" b="0" i="1" dirty="0" err="1">
                <a:latin typeface="Arial" charset="0"/>
              </a:rPr>
              <a:t>T</a:t>
            </a:r>
            <a:r>
              <a:rPr lang="en-US" altLang="fr-FR" b="0" i="1" baseline="-25000" dirty="0" err="1">
                <a:latin typeface="Arial" charset="0"/>
              </a:rPr>
              <a:t>min</a:t>
            </a:r>
            <a:r>
              <a:rPr lang="en-US" altLang="fr-FR" b="0" dirty="0">
                <a:latin typeface="Arial" charset="0"/>
              </a:rPr>
              <a:t> : </a:t>
            </a:r>
            <a:r>
              <a:rPr lang="en-US" altLang="fr-FR" b="0" i="1" dirty="0">
                <a:latin typeface="Arial" charset="0"/>
              </a:rPr>
              <a:t>shortest data propagation path delay</a:t>
            </a:r>
          </a:p>
        </p:txBody>
      </p:sp>
    </p:spTree>
    <p:extLst>
      <p:ext uri="{BB962C8B-B14F-4D97-AF65-F5344CB8AC3E}">
        <p14:creationId xmlns:p14="http://schemas.microsoft.com/office/powerpoint/2010/main" val="29938141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Timing </a:t>
            </a:r>
            <a:r>
              <a:rPr lang="fr-FR" dirty="0" err="1" smtClean="0"/>
              <a:t>driven</a:t>
            </a:r>
            <a:r>
              <a:rPr lang="fr-FR" dirty="0" smtClean="0"/>
              <a:t> placement</a:t>
            </a:r>
          </a:p>
          <a:p>
            <a:r>
              <a:rPr lang="fr-FR" dirty="0" smtClean="0"/>
              <a:t>Timing driver </a:t>
            </a:r>
            <a:r>
              <a:rPr lang="fr-FR" dirty="0" err="1" smtClean="0"/>
              <a:t>routing</a:t>
            </a:r>
            <a:endParaRPr lang="fr-FR" dirty="0" smtClean="0"/>
          </a:p>
          <a:p>
            <a:r>
              <a:rPr lang="fr-FR" dirty="0" err="1" smtClean="0"/>
              <a:t>Buffering</a:t>
            </a:r>
            <a:endParaRPr lang="fr-FR" dirty="0" smtClean="0"/>
          </a:p>
          <a:p>
            <a:r>
              <a:rPr lang="fr-FR" dirty="0" err="1" smtClean="0"/>
              <a:t>sizing</a:t>
            </a:r>
            <a:endParaRPr lang="fr-FR" dirty="0"/>
          </a:p>
        </p:txBody>
      </p:sp>
      <p:sp>
        <p:nvSpPr>
          <p:cNvPr id="3" name="Titre 2"/>
          <p:cNvSpPr>
            <a:spLocks noGrp="1"/>
          </p:cNvSpPr>
          <p:nvPr>
            <p:ph type="title"/>
          </p:nvPr>
        </p:nvSpPr>
        <p:spPr/>
        <p:txBody>
          <a:bodyPr>
            <a:normAutofit fontScale="90000"/>
          </a:bodyPr>
          <a:lstStyle/>
          <a:p>
            <a:r>
              <a:rPr lang="fr-FR" dirty="0" smtClean="0"/>
              <a:t>Timing correction</a:t>
            </a:r>
            <a:endParaRPr lang="fr-FR" dirty="0"/>
          </a:p>
        </p:txBody>
      </p:sp>
    </p:spTree>
    <p:extLst>
      <p:ext uri="{BB962C8B-B14F-4D97-AF65-F5344CB8AC3E}">
        <p14:creationId xmlns:p14="http://schemas.microsoft.com/office/powerpoint/2010/main" val="33132087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US" dirty="0"/>
              <a:t>The longest path among all input-output pairs is usually called the critical path.</a:t>
            </a:r>
          </a:p>
          <a:p>
            <a:endParaRPr lang="fr-FR" dirty="0" smtClean="0"/>
          </a:p>
          <a:p>
            <a:r>
              <a:rPr lang="fr-FR" dirty="0" smtClean="0"/>
              <a:t>STA </a:t>
            </a:r>
            <a:r>
              <a:rPr lang="fr-FR" dirty="0" err="1" smtClean="0"/>
              <a:t>compute</a:t>
            </a:r>
            <a:r>
              <a:rPr lang="fr-FR" dirty="0" smtClean="0"/>
              <a:t> </a:t>
            </a:r>
            <a:r>
              <a:rPr lang="fr-FR" dirty="0" err="1"/>
              <a:t>path</a:t>
            </a:r>
            <a:r>
              <a:rPr lang="fr-FR" dirty="0"/>
              <a:t> propagation </a:t>
            </a:r>
          </a:p>
        </p:txBody>
      </p:sp>
      <p:sp>
        <p:nvSpPr>
          <p:cNvPr id="3" name="Titre 2"/>
          <p:cNvSpPr>
            <a:spLocks noGrp="1"/>
          </p:cNvSpPr>
          <p:nvPr>
            <p:ph type="title"/>
          </p:nvPr>
        </p:nvSpPr>
        <p:spPr/>
        <p:txBody>
          <a:bodyPr>
            <a:normAutofit fontScale="90000"/>
          </a:bodyPr>
          <a:lstStyle/>
          <a:p>
            <a:r>
              <a:rPr lang="fr-FR" dirty="0" err="1" smtClean="0"/>
              <a:t>Reducing</a:t>
            </a:r>
            <a:r>
              <a:rPr lang="fr-FR" dirty="0" smtClean="0"/>
              <a:t> </a:t>
            </a:r>
            <a:r>
              <a:rPr lang="fr-FR" dirty="0" err="1" smtClean="0"/>
              <a:t>crosstalk</a:t>
            </a:r>
            <a:r>
              <a:rPr lang="fr-FR" dirty="0" smtClean="0"/>
              <a:t> </a:t>
            </a:r>
            <a:r>
              <a:rPr lang="fr-FR" dirty="0" err="1" smtClean="0"/>
              <a:t>effect</a:t>
            </a:r>
            <a:endParaRPr lang="fr-FR" dirty="0"/>
          </a:p>
        </p:txBody>
      </p:sp>
    </p:spTree>
    <p:extLst>
      <p:ext uri="{BB962C8B-B14F-4D97-AF65-F5344CB8AC3E}">
        <p14:creationId xmlns:p14="http://schemas.microsoft.com/office/powerpoint/2010/main" val="3257502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7500" lnSpcReduction="20000"/>
          </a:bodyPr>
          <a:lstStyle/>
          <a:p>
            <a:r>
              <a:rPr lang="fr-FR" dirty="0">
                <a:hlinkClick r:id="rId2"/>
              </a:rPr>
              <a:t>http://www.ee.ncu.edu.tw/~</a:t>
            </a:r>
            <a:r>
              <a:rPr lang="fr-FR" dirty="0" smtClean="0">
                <a:hlinkClick r:id="rId2"/>
              </a:rPr>
              <a:t>jfli/vlsi21/lecture/ch00.pdf</a:t>
            </a:r>
            <a:endParaRPr lang="fr-FR" dirty="0" smtClean="0"/>
          </a:p>
          <a:p>
            <a:r>
              <a:rPr lang="fr-FR" dirty="0">
                <a:hlinkClick r:id="rId3"/>
              </a:rPr>
              <a:t>http://www.engr.uconn.edu/~tehrani/teaching/test</a:t>
            </a:r>
            <a:r>
              <a:rPr lang="fr-FR" dirty="0" smtClean="0">
                <a:hlinkClick r:id="rId3"/>
              </a:rPr>
              <a:t>/</a:t>
            </a:r>
            <a:endParaRPr lang="fr-FR" dirty="0" smtClean="0"/>
          </a:p>
          <a:p>
            <a:r>
              <a:rPr lang="fr-FR" dirty="0">
                <a:hlinkClick r:id="rId4"/>
              </a:rPr>
              <a:t>http://ece-research.unm.edu/jimp/vlsi_test/slides</a:t>
            </a:r>
            <a:r>
              <a:rPr lang="fr-FR" dirty="0" smtClean="0">
                <a:hlinkClick r:id="rId4"/>
              </a:rPr>
              <a:t>/</a:t>
            </a:r>
            <a:endParaRPr lang="fr-FR" dirty="0" smtClean="0"/>
          </a:p>
          <a:p>
            <a:r>
              <a:rPr lang="fr-FR">
                <a:hlinkClick r:id="rId5"/>
              </a:rPr>
              <a:t>http://</a:t>
            </a:r>
            <a:r>
              <a:rPr lang="fr-FR" smtClean="0">
                <a:hlinkClick r:id="rId5"/>
              </a:rPr>
              <a:t>www.groupes.polymtl.ca/ele6306/pages/cours.php</a:t>
            </a:r>
            <a:endParaRPr lang="fr-FR" smtClean="0"/>
          </a:p>
          <a:p>
            <a:endParaRPr lang="fr-FR" dirty="0" smtClean="0"/>
          </a:p>
          <a:p>
            <a:r>
              <a:rPr lang="fr-FR" dirty="0" smtClean="0"/>
              <a:t>design </a:t>
            </a:r>
            <a:r>
              <a:rPr lang="fr-FR" dirty="0"/>
              <a:t>for </a:t>
            </a:r>
            <a:r>
              <a:rPr lang="fr-FR" dirty="0" err="1"/>
              <a:t>testability</a:t>
            </a:r>
            <a:r>
              <a:rPr lang="fr-FR" dirty="0"/>
              <a:t> in </a:t>
            </a:r>
            <a:r>
              <a:rPr lang="fr-FR" dirty="0" err="1" smtClean="0"/>
              <a:t>vlsi</a:t>
            </a:r>
            <a:endParaRPr lang="fr-FR" dirty="0" smtClean="0"/>
          </a:p>
          <a:p>
            <a:endParaRPr lang="fr-FR" dirty="0"/>
          </a:p>
        </p:txBody>
      </p:sp>
      <p:sp>
        <p:nvSpPr>
          <p:cNvPr id="3" name="Titre 2"/>
          <p:cNvSpPr>
            <a:spLocks noGrp="1"/>
          </p:cNvSpPr>
          <p:nvPr>
            <p:ph type="title"/>
          </p:nvPr>
        </p:nvSpPr>
        <p:spPr/>
        <p:txBody>
          <a:bodyPr>
            <a:normAutofit fontScale="90000"/>
          </a:bodyPr>
          <a:lstStyle/>
          <a:p>
            <a:endParaRPr lang="fr-FR"/>
          </a:p>
        </p:txBody>
      </p:sp>
    </p:spTree>
    <p:extLst>
      <p:ext uri="{BB962C8B-B14F-4D97-AF65-F5344CB8AC3E}">
        <p14:creationId xmlns:p14="http://schemas.microsoft.com/office/powerpoint/2010/main" val="38951929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20000"/>
          </a:bodyPr>
          <a:lstStyle/>
          <a:p>
            <a:r>
              <a:rPr lang="en-US" dirty="0"/>
              <a:t>Digital Systems Testing and Testable </a:t>
            </a:r>
            <a:r>
              <a:rPr lang="en-US" dirty="0" smtClean="0"/>
              <a:t>Design</a:t>
            </a:r>
          </a:p>
          <a:p>
            <a:r>
              <a:rPr lang="fr-FR" dirty="0"/>
              <a:t>Essentials of </a:t>
            </a:r>
            <a:r>
              <a:rPr lang="fr-FR" dirty="0" err="1"/>
              <a:t>Electronic</a:t>
            </a:r>
            <a:r>
              <a:rPr lang="fr-FR" dirty="0"/>
              <a:t> </a:t>
            </a:r>
            <a:r>
              <a:rPr lang="fr-FR" dirty="0" err="1"/>
              <a:t>Testing</a:t>
            </a:r>
            <a:endParaRPr lang="fr-FR" dirty="0"/>
          </a:p>
          <a:p>
            <a:r>
              <a:rPr lang="fr-FR" dirty="0"/>
              <a:t>For Digital, Memory and Mixed-</a:t>
            </a:r>
          </a:p>
          <a:p>
            <a:r>
              <a:rPr lang="fr-FR" dirty="0"/>
              <a:t>Signal VLSI Circuits </a:t>
            </a:r>
          </a:p>
          <a:p>
            <a:r>
              <a:rPr lang="fr-FR" dirty="0"/>
              <a:t>Michael L. Bushnell</a:t>
            </a:r>
          </a:p>
          <a:p>
            <a:r>
              <a:rPr lang="fr-FR" dirty="0" err="1"/>
              <a:t>Vishwani</a:t>
            </a:r>
            <a:r>
              <a:rPr lang="fr-FR" dirty="0"/>
              <a:t> D. Agrawal</a:t>
            </a:r>
          </a:p>
          <a:p>
            <a:r>
              <a:rPr lang="fr-FR" dirty="0"/>
              <a:t>Kluwer </a:t>
            </a:r>
            <a:r>
              <a:rPr lang="fr-FR" dirty="0" err="1"/>
              <a:t>Academic</a:t>
            </a:r>
            <a:r>
              <a:rPr lang="fr-FR" dirty="0"/>
              <a:t> Publisher</a:t>
            </a:r>
          </a:p>
          <a:p>
            <a:r>
              <a:rPr lang="fr-FR" dirty="0"/>
              <a:t>Boston/ Dordrecht/London</a:t>
            </a:r>
          </a:p>
          <a:p>
            <a:endParaRPr lang="fr-FR" dirty="0"/>
          </a:p>
        </p:txBody>
      </p:sp>
      <p:sp>
        <p:nvSpPr>
          <p:cNvPr id="3" name="Titre 2"/>
          <p:cNvSpPr>
            <a:spLocks noGrp="1"/>
          </p:cNvSpPr>
          <p:nvPr>
            <p:ph type="title"/>
          </p:nvPr>
        </p:nvSpPr>
        <p:spPr/>
        <p:txBody>
          <a:bodyPr>
            <a:normAutofit fontScale="90000"/>
          </a:bodyPr>
          <a:lstStyle/>
          <a:p>
            <a:endParaRPr lang="fr-FR"/>
          </a:p>
        </p:txBody>
      </p:sp>
    </p:spTree>
    <p:extLst>
      <p:ext uri="{BB962C8B-B14F-4D97-AF65-F5344CB8AC3E}">
        <p14:creationId xmlns:p14="http://schemas.microsoft.com/office/powerpoint/2010/main" val="2958413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US" dirty="0"/>
              <a:t>Decreasing feature size increases probability of defects during manufacturing </a:t>
            </a:r>
            <a:r>
              <a:rPr lang="en-US" dirty="0" smtClean="0"/>
              <a:t>process</a:t>
            </a:r>
          </a:p>
          <a:p>
            <a:r>
              <a:rPr lang="en-US" dirty="0" smtClean="0"/>
              <a:t>Improve yield and reject </a:t>
            </a:r>
            <a:r>
              <a:rPr lang="en-US" dirty="0" err="1" smtClean="0"/>
              <a:t>indesirable</a:t>
            </a:r>
            <a:r>
              <a:rPr lang="en-US" dirty="0" smtClean="0"/>
              <a:t> parts</a:t>
            </a:r>
          </a:p>
          <a:p>
            <a:r>
              <a:rPr lang="en-US" dirty="0" smtClean="0"/>
              <a:t>2 types of yield loss</a:t>
            </a:r>
          </a:p>
          <a:p>
            <a:r>
              <a:rPr lang="en-US" dirty="0" smtClean="0"/>
              <a:t>Random effects or </a:t>
            </a:r>
            <a:r>
              <a:rPr lang="en-US" dirty="0" err="1" smtClean="0"/>
              <a:t>porcess</a:t>
            </a:r>
            <a:r>
              <a:rPr lang="en-US" dirty="0" smtClean="0"/>
              <a:t> variations</a:t>
            </a:r>
            <a:endParaRPr lang="fr-FR" dirty="0"/>
          </a:p>
        </p:txBody>
      </p:sp>
      <p:sp>
        <p:nvSpPr>
          <p:cNvPr id="3" name="Titre 2"/>
          <p:cNvSpPr>
            <a:spLocks noGrp="1"/>
          </p:cNvSpPr>
          <p:nvPr>
            <p:ph type="title"/>
          </p:nvPr>
        </p:nvSpPr>
        <p:spPr/>
        <p:txBody>
          <a:bodyPr>
            <a:normAutofit fontScale="90000"/>
          </a:bodyPr>
          <a:lstStyle/>
          <a:p>
            <a:r>
              <a:rPr lang="fr-FR" dirty="0" smtClean="0"/>
              <a:t>Importance of </a:t>
            </a:r>
            <a:r>
              <a:rPr lang="fr-FR" dirty="0" err="1" smtClean="0"/>
              <a:t>Testing</a:t>
            </a:r>
            <a:endParaRPr lang="fr-FR" dirty="0"/>
          </a:p>
        </p:txBody>
      </p:sp>
    </p:spTree>
    <p:extLst>
      <p:ext uri="{BB962C8B-B14F-4D97-AF65-F5344CB8AC3E}">
        <p14:creationId xmlns:p14="http://schemas.microsoft.com/office/powerpoint/2010/main" val="636164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A test </a:t>
            </a:r>
            <a:r>
              <a:rPr lang="fr-FR" dirty="0" err="1" smtClean="0"/>
              <a:t>is</a:t>
            </a:r>
            <a:r>
              <a:rPr lang="fr-FR" dirty="0" smtClean="0"/>
              <a:t> a </a:t>
            </a:r>
            <a:r>
              <a:rPr lang="fr-FR" dirty="0" err="1" smtClean="0"/>
              <a:t>sequence</a:t>
            </a:r>
            <a:r>
              <a:rPr lang="fr-FR" dirty="0" smtClean="0"/>
              <a:t> of test patterns caller test </a:t>
            </a:r>
            <a:r>
              <a:rPr lang="fr-FR" dirty="0" err="1" smtClean="0"/>
              <a:t>vectors</a:t>
            </a:r>
            <a:r>
              <a:rPr lang="fr-FR" dirty="0" smtClean="0"/>
              <a:t> </a:t>
            </a:r>
            <a:r>
              <a:rPr lang="fr-FR" dirty="0" err="1" smtClean="0"/>
              <a:t>applied</a:t>
            </a:r>
            <a:r>
              <a:rPr lang="fr-FR" dirty="0" smtClean="0"/>
              <a:t> to </a:t>
            </a:r>
            <a:r>
              <a:rPr lang="fr-FR" dirty="0" err="1" smtClean="0"/>
              <a:t>tge</a:t>
            </a:r>
            <a:r>
              <a:rPr lang="fr-FR" dirty="0" smtClean="0"/>
              <a:t> DUT </a:t>
            </a:r>
            <a:r>
              <a:rPr lang="fr-FR" dirty="0" err="1" smtClean="0"/>
              <a:t>whose</a:t>
            </a:r>
            <a:r>
              <a:rPr lang="fr-FR" dirty="0" smtClean="0"/>
              <a:t> outputs are </a:t>
            </a:r>
            <a:r>
              <a:rPr lang="fr-FR" dirty="0" err="1" smtClean="0"/>
              <a:t>monitored</a:t>
            </a:r>
            <a:r>
              <a:rPr lang="fr-FR" dirty="0" smtClean="0"/>
              <a:t> and </a:t>
            </a:r>
            <a:r>
              <a:rPr lang="fr-FR" dirty="0" err="1" smtClean="0"/>
              <a:t>analayzer</a:t>
            </a:r>
            <a:r>
              <a:rPr lang="fr-FR" dirty="0" smtClean="0"/>
              <a:t> for the correct </a:t>
            </a:r>
            <a:r>
              <a:rPr lang="fr-FR" dirty="0" err="1" smtClean="0"/>
              <a:t>response</a:t>
            </a:r>
            <a:endParaRPr lang="fr-FR" dirty="0" smtClean="0"/>
          </a:p>
          <a:p>
            <a:r>
              <a:rPr lang="fr-FR" dirty="0" err="1" smtClean="0"/>
              <a:t>Fault</a:t>
            </a:r>
            <a:r>
              <a:rPr lang="fr-FR" dirty="0" smtClean="0"/>
              <a:t> </a:t>
            </a:r>
            <a:r>
              <a:rPr lang="fr-FR" dirty="0" err="1" smtClean="0"/>
              <a:t>coverage</a:t>
            </a:r>
            <a:r>
              <a:rPr lang="fr-FR" dirty="0" smtClean="0"/>
              <a:t> </a:t>
            </a:r>
            <a:r>
              <a:rPr lang="fr-FR" dirty="0" err="1" smtClean="0"/>
              <a:t>is</a:t>
            </a:r>
            <a:r>
              <a:rPr lang="fr-FR" dirty="0" smtClean="0"/>
              <a:t> a quantitative </a:t>
            </a:r>
            <a:r>
              <a:rPr lang="fr-FR" dirty="0" err="1" smtClean="0"/>
              <a:t>measure</a:t>
            </a:r>
            <a:r>
              <a:rPr lang="fr-FR" dirty="0" smtClean="0"/>
              <a:t> of </a:t>
            </a:r>
            <a:r>
              <a:rPr lang="fr-FR" dirty="0" err="1" smtClean="0"/>
              <a:t>quality</a:t>
            </a:r>
            <a:r>
              <a:rPr lang="fr-FR" dirty="0" smtClean="0"/>
              <a:t> of a set of test </a:t>
            </a:r>
            <a:r>
              <a:rPr lang="fr-FR" dirty="0" err="1" smtClean="0"/>
              <a:t>vectors</a:t>
            </a:r>
            <a:endParaRPr lang="fr-FR" dirty="0"/>
          </a:p>
        </p:txBody>
      </p:sp>
      <p:sp>
        <p:nvSpPr>
          <p:cNvPr id="3" name="Titre 2"/>
          <p:cNvSpPr>
            <a:spLocks noGrp="1"/>
          </p:cNvSpPr>
          <p:nvPr>
            <p:ph type="title"/>
          </p:nvPr>
        </p:nvSpPr>
        <p:spPr/>
        <p:txBody>
          <a:bodyPr>
            <a:normAutofit fontScale="90000"/>
          </a:bodyPr>
          <a:lstStyle/>
          <a:p>
            <a:r>
              <a:rPr lang="fr-FR" dirty="0" smtClean="0"/>
              <a:t>Test </a:t>
            </a:r>
            <a:r>
              <a:rPr lang="fr-FR" dirty="0" err="1" smtClean="0"/>
              <a:t>generation</a:t>
            </a:r>
            <a:endParaRPr lang="fr-FR" dirty="0"/>
          </a:p>
        </p:txBody>
      </p:sp>
    </p:spTree>
    <p:extLst>
      <p:ext uri="{BB962C8B-B14F-4D97-AF65-F5344CB8AC3E}">
        <p14:creationId xmlns:p14="http://schemas.microsoft.com/office/powerpoint/2010/main" val="1799233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20000"/>
          </a:bodyPr>
          <a:lstStyle/>
          <a:p>
            <a:r>
              <a:rPr lang="en-US" dirty="0"/>
              <a:t>In the fabrication of chips, there are defects that get introduced. These defects come from many sources: </a:t>
            </a:r>
            <a:endParaRPr lang="en-US" dirty="0" smtClean="0"/>
          </a:p>
          <a:p>
            <a:r>
              <a:rPr lang="en-US" dirty="0" smtClean="0"/>
              <a:t>1</a:t>
            </a:r>
            <a:r>
              <a:rPr lang="en-US" dirty="0"/>
              <a:t>. Defects in the base silicon. </a:t>
            </a:r>
            <a:endParaRPr lang="en-US" dirty="0" smtClean="0"/>
          </a:p>
          <a:p>
            <a:r>
              <a:rPr lang="en-US" dirty="0" smtClean="0"/>
              <a:t>2</a:t>
            </a:r>
            <a:r>
              <a:rPr lang="en-US" dirty="0"/>
              <a:t>. Dust or contamination in the fab or on wafer. </a:t>
            </a:r>
            <a:endParaRPr lang="en-US" dirty="0" smtClean="0"/>
          </a:p>
          <a:p>
            <a:r>
              <a:rPr lang="en-US" dirty="0" smtClean="0"/>
              <a:t>3</a:t>
            </a:r>
            <a:r>
              <a:rPr lang="en-US" dirty="0"/>
              <a:t>. Dust on mask. </a:t>
            </a:r>
            <a:endParaRPr lang="en-US" dirty="0" smtClean="0"/>
          </a:p>
          <a:p>
            <a:r>
              <a:rPr lang="en-US" dirty="0" smtClean="0"/>
              <a:t>4</a:t>
            </a:r>
            <a:r>
              <a:rPr lang="en-US" dirty="0"/>
              <a:t>. Misalignment. </a:t>
            </a:r>
            <a:endParaRPr lang="en-US" dirty="0" smtClean="0"/>
          </a:p>
          <a:p>
            <a:r>
              <a:rPr lang="en-US" dirty="0" smtClean="0"/>
              <a:t>5</a:t>
            </a:r>
            <a:r>
              <a:rPr lang="en-US" dirty="0"/>
              <a:t>. Over-etch or under-etch</a:t>
            </a:r>
            <a:r>
              <a:rPr lang="en-US" dirty="0" smtClean="0"/>
              <a:t>.</a:t>
            </a:r>
          </a:p>
          <a:p>
            <a:r>
              <a:rPr lang="en-US" dirty="0" smtClean="0"/>
              <a:t>……. </a:t>
            </a:r>
            <a:endParaRPr lang="fr-FR" dirty="0"/>
          </a:p>
        </p:txBody>
      </p:sp>
      <p:sp>
        <p:nvSpPr>
          <p:cNvPr id="3" name="Titre 2"/>
          <p:cNvSpPr>
            <a:spLocks noGrp="1"/>
          </p:cNvSpPr>
          <p:nvPr>
            <p:ph type="title"/>
          </p:nvPr>
        </p:nvSpPr>
        <p:spPr/>
        <p:txBody>
          <a:bodyPr>
            <a:normAutofit fontScale="90000"/>
          </a:bodyPr>
          <a:lstStyle/>
          <a:p>
            <a:r>
              <a:rPr lang="fr-FR" dirty="0" err="1" smtClean="0"/>
              <a:t>Defects</a:t>
            </a:r>
            <a:r>
              <a:rPr lang="fr-FR" dirty="0" smtClean="0"/>
              <a:t> in fabrication</a:t>
            </a:r>
            <a:endParaRPr lang="fr-FR" dirty="0"/>
          </a:p>
        </p:txBody>
      </p:sp>
    </p:spTree>
    <p:extLst>
      <p:ext uri="{BB962C8B-B14F-4D97-AF65-F5344CB8AC3E}">
        <p14:creationId xmlns:p14="http://schemas.microsoft.com/office/powerpoint/2010/main" val="1923826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smtClean="0"/>
              <a:t>Particule </a:t>
            </a:r>
            <a:r>
              <a:rPr lang="fr-FR" dirty="0" err="1" smtClean="0"/>
              <a:t>defects</a:t>
            </a:r>
            <a:endParaRPr lang="fr-F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0580" y="971550"/>
            <a:ext cx="4241252" cy="2564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4800" y="3333750"/>
            <a:ext cx="7467600" cy="923330"/>
          </a:xfrm>
          <a:prstGeom prst="rect">
            <a:avLst/>
          </a:prstGeom>
        </p:spPr>
        <p:txBody>
          <a:bodyPr wrap="square">
            <a:spAutoFit/>
          </a:bodyPr>
          <a:lstStyle/>
          <a:p>
            <a:r>
              <a:rPr lang="en-US" dirty="0"/>
              <a:t>Production Testing </a:t>
            </a:r>
            <a:endParaRPr lang="en-US" dirty="0" smtClean="0"/>
          </a:p>
          <a:p>
            <a:r>
              <a:rPr lang="en-US" dirty="0" smtClean="0"/>
              <a:t>• </a:t>
            </a:r>
            <a:r>
              <a:rPr lang="en-US" dirty="0"/>
              <a:t>Defects are random, they can occur anywhere on the chip. </a:t>
            </a:r>
            <a:endParaRPr lang="en-US" dirty="0" smtClean="0"/>
          </a:p>
          <a:p>
            <a:r>
              <a:rPr lang="en-US" dirty="0" smtClean="0"/>
              <a:t>• </a:t>
            </a:r>
            <a:r>
              <a:rPr lang="en-US" dirty="0"/>
              <a:t>Need to check every unique instance (every transistor and every wire)</a:t>
            </a:r>
            <a:endParaRPr lang="fr-FR" dirty="0"/>
          </a:p>
        </p:txBody>
      </p:sp>
    </p:spTree>
    <p:extLst>
      <p:ext uri="{BB962C8B-B14F-4D97-AF65-F5344CB8AC3E}">
        <p14:creationId xmlns:p14="http://schemas.microsoft.com/office/powerpoint/2010/main" val="1412572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US" dirty="0"/>
              <a:t>Measuring the quiescent power supply current (IDDQ) as a method of testing </a:t>
            </a:r>
            <a:r>
              <a:rPr lang="en-US" dirty="0" smtClean="0"/>
              <a:t>circuits</a:t>
            </a:r>
            <a:r>
              <a:rPr lang="en-US" dirty="0"/>
              <a:t>. </a:t>
            </a:r>
            <a:endParaRPr lang="en-US" dirty="0" smtClean="0"/>
          </a:p>
          <a:p>
            <a:r>
              <a:rPr lang="en-US" dirty="0"/>
              <a:t>So, measuring IDDQ is a great way to detect shorts which will cause fighting output drivers to consume current. </a:t>
            </a:r>
            <a:endParaRPr lang="fr-FR" dirty="0"/>
          </a:p>
        </p:txBody>
      </p:sp>
      <p:sp>
        <p:nvSpPr>
          <p:cNvPr id="3" name="Titre 2"/>
          <p:cNvSpPr>
            <a:spLocks noGrp="1"/>
          </p:cNvSpPr>
          <p:nvPr>
            <p:ph type="title"/>
          </p:nvPr>
        </p:nvSpPr>
        <p:spPr/>
        <p:txBody>
          <a:bodyPr>
            <a:normAutofit fontScale="90000"/>
          </a:bodyPr>
          <a:lstStyle/>
          <a:p>
            <a:r>
              <a:rPr lang="fr-FR" dirty="0" smtClean="0"/>
              <a:t>IDDQ </a:t>
            </a:r>
            <a:r>
              <a:rPr lang="fr-FR" dirty="0" err="1" smtClean="0"/>
              <a:t>Testing</a:t>
            </a:r>
            <a:endParaRPr lang="fr-FR" dirty="0"/>
          </a:p>
        </p:txBody>
      </p:sp>
    </p:spTree>
    <p:extLst>
      <p:ext uri="{BB962C8B-B14F-4D97-AF65-F5344CB8AC3E}">
        <p14:creationId xmlns:p14="http://schemas.microsoft.com/office/powerpoint/2010/main" val="659348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White">
  <a:themeElements>
    <a:clrScheme name="ONSemi">
      <a:dk1>
        <a:sysClr val="windowText" lastClr="000000"/>
      </a:dk1>
      <a:lt1>
        <a:sysClr val="window" lastClr="FFFFFF"/>
      </a:lt1>
      <a:dk2>
        <a:srgbClr val="3C5583"/>
      </a:dk2>
      <a:lt2>
        <a:srgbClr val="A7A9AC"/>
      </a:lt2>
      <a:accent1>
        <a:srgbClr val="54B948"/>
      </a:accent1>
      <a:accent2>
        <a:srgbClr val="5B8FCB"/>
      </a:accent2>
      <a:accent3>
        <a:srgbClr val="A7A9AC"/>
      </a:accent3>
      <a:accent4>
        <a:srgbClr val="F79646"/>
      </a:accent4>
      <a:accent5>
        <a:srgbClr val="C0504D"/>
      </a:accent5>
      <a:accent6>
        <a:srgbClr val="3C5583"/>
      </a:accent6>
      <a:hlink>
        <a:srgbClr val="54B948"/>
      </a:hlink>
      <a:folHlink>
        <a:srgbClr val="54B948"/>
      </a:folHlink>
    </a:clrScheme>
    <a:fontScheme name="Custom 1">
      <a:majorFont>
        <a:latin typeface="Franklin Gothic Medium"/>
        <a:ea typeface=""/>
        <a:cs typeface=""/>
      </a:majorFont>
      <a:minorFont>
        <a:latin typeface="Franklin Gothic Book"/>
        <a:ea typeface=""/>
        <a:cs typeface=""/>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e4678c56-0b70-41a7-9cf0-17b28b6c32bd">F4YVM2C5QEYC-631468080-9</_dlc_DocId>
    <_dlc_DocIdUrl xmlns="e4678c56-0b70-41a7-9cf0-17b28b6c32bd">
      <Url>http://theconnection.onsemi.com/sm/mc/_layouts/15/DocIdRedir.aspx?ID=F4YVM2C5QEYC-631468080-9</Url>
      <Description>F4YVM2C5QEYC-631468080-9</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82A9054086F0942B3853AFC0E787513" ma:contentTypeVersion="3" ma:contentTypeDescription="Create a new document." ma:contentTypeScope="" ma:versionID="4c7a760a323f5a68a6512d89a72e4fe4">
  <xsd:schema xmlns:xsd="http://www.w3.org/2001/XMLSchema" xmlns:xs="http://www.w3.org/2001/XMLSchema" xmlns:p="http://schemas.microsoft.com/office/2006/metadata/properties" xmlns:ns2="e4678c56-0b70-41a7-9cf0-17b28b6c32bd" targetNamespace="http://schemas.microsoft.com/office/2006/metadata/properties" ma:root="true" ma:fieldsID="08cc4399a8feb847a802c6ab2e823d6b" ns2:_="">
    <xsd:import namespace="e4678c56-0b70-41a7-9cf0-17b28b6c32b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678c56-0b70-41a7-9cf0-17b28b6c32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F75AE4E-6578-408C-80BB-1198068ED0E3}">
  <ds:schemaRefs>
    <ds:schemaRef ds:uri="http://www.w3.org/XML/1998/namespace"/>
    <ds:schemaRef ds:uri="http://schemas.openxmlformats.org/package/2006/metadata/core-properties"/>
    <ds:schemaRef ds:uri="http://schemas.microsoft.com/office/2006/metadata/properties"/>
    <ds:schemaRef ds:uri="http://purl.org/dc/elements/1.1/"/>
    <ds:schemaRef ds:uri="http://purl.org/dc/dcmitype/"/>
    <ds:schemaRef ds:uri="http://schemas.microsoft.com/office/2006/documentManagement/types"/>
    <ds:schemaRef ds:uri="http://purl.org/dc/terms/"/>
    <ds:schemaRef ds:uri="http://schemas.microsoft.com/office/infopath/2007/PartnerControls"/>
    <ds:schemaRef ds:uri="e4678c56-0b70-41a7-9cf0-17b28b6c32bd"/>
  </ds:schemaRefs>
</ds:datastoreItem>
</file>

<file path=customXml/itemProps2.xml><?xml version="1.0" encoding="utf-8"?>
<ds:datastoreItem xmlns:ds="http://schemas.openxmlformats.org/officeDocument/2006/customXml" ds:itemID="{0699BD66-02D1-4F16-932C-4D4CF555B1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678c56-0b70-41a7-9cf0-17b28b6c32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AA16B8-25DB-498A-8276-1D83E0C6757B}">
  <ds:schemaRefs>
    <ds:schemaRef ds:uri="http://schemas.microsoft.com/sharepoint/v3/contenttype/forms"/>
  </ds:schemaRefs>
</ds:datastoreItem>
</file>

<file path=customXml/itemProps4.xml><?xml version="1.0" encoding="utf-8"?>
<ds:datastoreItem xmlns:ds="http://schemas.openxmlformats.org/officeDocument/2006/customXml" ds:itemID="{56136EFB-908F-4955-948A-9CAA0029154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20823</TotalTime>
  <Words>1018</Words>
  <Application>Microsoft Office PowerPoint</Application>
  <PresentationFormat>Affichage à l'écran (16:9)</PresentationFormat>
  <Paragraphs>156</Paragraphs>
  <Slides>44</Slides>
  <Notes>0</Notes>
  <HiddenSlides>0</HiddenSlides>
  <MMClips>0</MMClips>
  <ScaleCrop>false</ScaleCrop>
  <HeadingPairs>
    <vt:vector size="4" baseType="variant">
      <vt:variant>
        <vt:lpstr>Thème</vt:lpstr>
      </vt:variant>
      <vt:variant>
        <vt:i4>1</vt:i4>
      </vt:variant>
      <vt:variant>
        <vt:lpstr>Titres des diapositives</vt:lpstr>
      </vt:variant>
      <vt:variant>
        <vt:i4>44</vt:i4>
      </vt:variant>
    </vt:vector>
  </HeadingPairs>
  <TitlesOfParts>
    <vt:vector size="45" baseType="lpstr">
      <vt:lpstr>Presentation-White</vt:lpstr>
      <vt:lpstr>Digital DFT and scan Design</vt:lpstr>
      <vt:lpstr>Présentation PowerPoint</vt:lpstr>
      <vt:lpstr>Présentation PowerPoint</vt:lpstr>
      <vt:lpstr>Murphy's laws</vt:lpstr>
      <vt:lpstr>Importance of Testing</vt:lpstr>
      <vt:lpstr>Test generation</vt:lpstr>
      <vt:lpstr>Defects in fabrication</vt:lpstr>
      <vt:lpstr>Particule defects</vt:lpstr>
      <vt:lpstr>IDDQ Testing</vt:lpstr>
      <vt:lpstr>Présentation PowerPoint</vt:lpstr>
      <vt:lpstr>Test</vt:lpstr>
      <vt:lpstr>Présentation PowerPoint</vt:lpstr>
      <vt:lpstr>Design for Test</vt:lpstr>
      <vt:lpstr>SCAN</vt:lpstr>
      <vt:lpstr>Scan</vt:lpstr>
      <vt:lpstr>Testing</vt:lpstr>
      <vt:lpstr>VLSI Design Flow</vt:lpstr>
      <vt:lpstr>Role of testing</vt:lpstr>
      <vt:lpstr>Verification &amp; Test</vt:lpstr>
      <vt:lpstr>Defect</vt:lpstr>
      <vt:lpstr>Typical Types of Defects</vt:lpstr>
      <vt:lpstr>Internal strucure of the ATE</vt:lpstr>
      <vt:lpstr>ATE test operation</vt:lpstr>
      <vt:lpstr>Fault model</vt:lpstr>
      <vt:lpstr>Présentation PowerPoint</vt:lpstr>
      <vt:lpstr>Test complexity</vt:lpstr>
      <vt:lpstr>Muxed D scan cell</vt:lpstr>
      <vt:lpstr>Présentation PowerPoint</vt:lpstr>
      <vt:lpstr>Reasons for IC malfunction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Why clocks</vt:lpstr>
      <vt:lpstr>Présentation PowerPoint</vt:lpstr>
      <vt:lpstr>Timing correction</vt:lpstr>
      <vt:lpstr>Reducing crosstalk effect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Kellie Palon</dc:creator>
  <cp:lastModifiedBy>Patrice</cp:lastModifiedBy>
  <cp:revision>534</cp:revision>
  <dcterms:created xsi:type="dcterms:W3CDTF">2015-02-26T22:35:41Z</dcterms:created>
  <dcterms:modified xsi:type="dcterms:W3CDTF">2017-07-26T21:40:56Z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e61117cb-316f-4645-b460-bc001bc29651</vt:lpwstr>
  </property>
  <property fmtid="{D5CDD505-2E9C-101B-9397-08002B2CF9AE}" pid="3" name="ContentTypeId">
    <vt:lpwstr>0x010100E82A9054086F0942B3853AFC0E787513</vt:lpwstr>
  </property>
</Properties>
</file>